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67" r:id="rId3"/>
    <p:sldId id="259" r:id="rId4"/>
    <p:sldId id="260" r:id="rId5"/>
    <p:sldId id="355" r:id="rId6"/>
    <p:sldId id="261" r:id="rId7"/>
    <p:sldId id="302" r:id="rId8"/>
    <p:sldId id="351" r:id="rId9"/>
    <p:sldId id="262" r:id="rId10"/>
    <p:sldId id="263" r:id="rId11"/>
    <p:sldId id="314" r:id="rId12"/>
    <p:sldId id="315" r:id="rId13"/>
    <p:sldId id="316" r:id="rId14"/>
    <p:sldId id="317" r:id="rId15"/>
    <p:sldId id="321" r:id="rId16"/>
    <p:sldId id="322" r:id="rId17"/>
    <p:sldId id="312" r:id="rId18"/>
    <p:sldId id="313" r:id="rId19"/>
    <p:sldId id="318" r:id="rId20"/>
    <p:sldId id="319" r:id="rId21"/>
    <p:sldId id="324" r:id="rId22"/>
    <p:sldId id="342" r:id="rId23"/>
    <p:sldId id="343" r:id="rId24"/>
    <p:sldId id="276" r:id="rId25"/>
    <p:sldId id="278" r:id="rId26"/>
    <p:sldId id="279" r:id="rId27"/>
    <p:sldId id="287" r:id="rId28"/>
    <p:sldId id="281" r:id="rId29"/>
    <p:sldId id="299" r:id="rId30"/>
    <p:sldId id="331" r:id="rId31"/>
    <p:sldId id="345" r:id="rId32"/>
    <p:sldId id="334" r:id="rId33"/>
    <p:sldId id="289" r:id="rId34"/>
    <p:sldId id="332" r:id="rId35"/>
    <p:sldId id="337" r:id="rId36"/>
    <p:sldId id="333" r:id="rId37"/>
    <p:sldId id="336" r:id="rId38"/>
    <p:sldId id="335" r:id="rId39"/>
    <p:sldId id="290" r:id="rId40"/>
    <p:sldId id="291" r:id="rId41"/>
    <p:sldId id="311" r:id="rId42"/>
    <p:sldId id="292" r:id="rId43"/>
    <p:sldId id="268" r:id="rId44"/>
    <p:sldId id="270" r:id="rId45"/>
    <p:sldId id="271" r:id="rId46"/>
    <p:sldId id="358" r:id="rId47"/>
    <p:sldId id="272" r:id="rId48"/>
    <p:sldId id="293" r:id="rId49"/>
    <p:sldId id="357" r:id="rId50"/>
    <p:sldId id="359" r:id="rId51"/>
    <p:sldId id="294" r:id="rId52"/>
    <p:sldId id="297" r:id="rId53"/>
    <p:sldId id="295" r:id="rId54"/>
    <p:sldId id="298" r:id="rId55"/>
    <p:sldId id="300" r:id="rId56"/>
    <p:sldId id="301" r:id="rId57"/>
    <p:sldId id="273" r:id="rId58"/>
    <p:sldId id="274" r:id="rId59"/>
    <p:sldId id="269" r:id="rId60"/>
    <p:sldId id="275" r:id="rId61"/>
    <p:sldId id="277" r:id="rId62"/>
    <p:sldId id="325" r:id="rId63"/>
    <p:sldId id="280" r:id="rId64"/>
    <p:sldId id="282" r:id="rId65"/>
    <p:sldId id="285" r:id="rId66"/>
    <p:sldId id="284" r:id="rId67"/>
    <p:sldId id="283" r:id="rId68"/>
    <p:sldId id="288" r:id="rId69"/>
    <p:sldId id="356" r:id="rId70"/>
    <p:sldId id="264" r:id="rId71"/>
    <p:sldId id="265" r:id="rId72"/>
    <p:sldId id="266" r:id="rId73"/>
    <p:sldId id="304" r:id="rId74"/>
    <p:sldId id="30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62D140-7422-0147-8226-3F8A4E010D0D}">
          <p14:sldIdLst>
            <p14:sldId id="256"/>
            <p14:sldId id="267"/>
            <p14:sldId id="259"/>
            <p14:sldId id="260"/>
            <p14:sldId id="355"/>
            <p14:sldId id="261"/>
            <p14:sldId id="302"/>
            <p14:sldId id="351"/>
            <p14:sldId id="262"/>
            <p14:sldId id="263"/>
          </p14:sldIdLst>
        </p14:section>
        <p14:section name="Cognitive deficiency" id="{2107BF81-55F4-C94D-B564-A7DB9E57C107}">
          <p14:sldIdLst>
            <p14:sldId id="314"/>
            <p14:sldId id="315"/>
            <p14:sldId id="316"/>
            <p14:sldId id="317"/>
          </p14:sldIdLst>
        </p14:section>
        <p14:section name="Yaoming" id="{2E69D583-2F72-EB4A-946A-0A6950E6FE8B}">
          <p14:sldIdLst>
            <p14:sldId id="321"/>
            <p14:sldId id="322"/>
            <p14:sldId id="312"/>
          </p14:sldIdLst>
        </p14:section>
        <p14:section name="KindneyCancer" id="{DA7848FD-B2F7-3E49-B8E7-572C24E6E88D}">
          <p14:sldIdLst>
            <p14:sldId id="313"/>
            <p14:sldId id="318"/>
            <p14:sldId id="319"/>
          </p14:sldIdLst>
        </p14:section>
        <p14:section name="StatIntroduction" id="{2EA3DD87-EE06-6344-9A86-1B5C0544D4A8}">
          <p14:sldIdLst>
            <p14:sldId id="324"/>
            <p14:sldId id="342"/>
            <p14:sldId id="343"/>
          </p14:sldIdLst>
        </p14:section>
        <p14:section name="描述统计量" id="{F2F012C8-E7D8-1C43-8BB4-C490061F883C}">
          <p14:sldIdLst>
            <p14:sldId id="276"/>
            <p14:sldId id="278"/>
            <p14:sldId id="279"/>
            <p14:sldId id="287"/>
            <p14:sldId id="281"/>
            <p14:sldId id="299"/>
            <p14:sldId id="331"/>
            <p14:sldId id="345"/>
          </p14:sldIdLst>
        </p14:section>
        <p14:section name="coin" id="{06844E6F-D977-874B-AA63-06747C5BDEBF}">
          <p14:sldIdLst>
            <p14:sldId id="334"/>
            <p14:sldId id="289"/>
            <p14:sldId id="332"/>
            <p14:sldId id="337"/>
            <p14:sldId id="333"/>
            <p14:sldId id="336"/>
            <p14:sldId id="335"/>
          </p14:sldIdLst>
        </p14:section>
        <p14:section name="samplesize" id="{F9A0220E-A0E1-E44F-BA55-E3BA320BF287}">
          <p14:sldIdLst>
            <p14:sldId id="290"/>
            <p14:sldId id="291"/>
            <p14:sldId id="311"/>
            <p14:sldId id="292"/>
            <p14:sldId id="268"/>
            <p14:sldId id="270"/>
            <p14:sldId id="271"/>
            <p14:sldId id="358"/>
            <p14:sldId id="272"/>
            <p14:sldId id="293"/>
            <p14:sldId id="357"/>
            <p14:sldId id="359"/>
            <p14:sldId id="294"/>
            <p14:sldId id="297"/>
            <p14:sldId id="295"/>
            <p14:sldId id="298"/>
          </p14:sldIdLst>
        </p14:section>
        <p14:section name="t" id="{2C7EA889-2BD7-D743-A4DA-A3DE54A78EA1}">
          <p14:sldIdLst>
            <p14:sldId id="300"/>
            <p14:sldId id="301"/>
            <p14:sldId id="273"/>
            <p14:sldId id="274"/>
          </p14:sldIdLst>
        </p14:section>
        <p14:section name="Distribution" id="{0A323C15-3EA0-384D-9993-03EE008BBE5E}">
          <p14:sldIdLst>
            <p14:sldId id="269"/>
            <p14:sldId id="275"/>
            <p14:sldId id="277"/>
          </p14:sldIdLst>
        </p14:section>
        <p14:section name="p-value" id="{7BDD3FCE-E177-214C-8450-3C0515EA9608}">
          <p14:sldIdLst>
            <p14:sldId id="325"/>
          </p14:sldIdLst>
        </p14:section>
        <p14:section name="Regression" id="{3B960105-4688-4E47-B89A-60955D4DC1DB}">
          <p14:sldIdLst>
            <p14:sldId id="280"/>
            <p14:sldId id="282"/>
            <p14:sldId id="285"/>
            <p14:sldId id="284"/>
            <p14:sldId id="283"/>
            <p14:sldId id="288"/>
          </p14:sldIdLst>
        </p14:section>
        <p14:section name="ModelSelection" id="{50E55C4D-9026-4948-80B8-1AEDC7C7949F}">
          <p14:sldIdLst>
            <p14:sldId id="356"/>
          </p14:sldIdLst>
        </p14:section>
        <p14:section name="Bayes" id="{8085EAA6-FDDA-CA4B-9284-D07640F804C2}">
          <p14:sldIdLst>
            <p14:sldId id="264"/>
            <p14:sldId id="265"/>
            <p14:sldId id="266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4"/>
    <p:restoredTop sz="94666"/>
  </p:normalViewPr>
  <p:slideViewPr>
    <p:cSldViewPr snapToGrid="0" snapToObjects="1">
      <p:cViewPr varScale="1">
        <p:scale>
          <a:sx n="65" d="100"/>
          <a:sy n="65" d="100"/>
        </p:scale>
        <p:origin x="20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GDP</a:t>
            </a:r>
            <a:r>
              <a:rPr lang="zh-CN" altLang="en-US"/>
              <a:t> </a:t>
            </a:r>
            <a:r>
              <a:rPr lang="en-US" altLang="zh-CN"/>
              <a:t>ranking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ranking'!$C$2:$C$51</c:f>
              <c:numCache>
                <c:formatCode>#,##0.00</c:formatCode>
                <c:ptCount val="50"/>
                <c:pt idx="0">
                  <c:v>21482.41</c:v>
                </c:pt>
                <c:pt idx="1">
                  <c:v>14172.2</c:v>
                </c:pt>
                <c:pt idx="2">
                  <c:v>5220.57</c:v>
                </c:pt>
                <c:pt idx="3">
                  <c:v>4117.07</c:v>
                </c:pt>
                <c:pt idx="4">
                  <c:v>2957.72</c:v>
                </c:pt>
                <c:pt idx="5">
                  <c:v>2844.7</c:v>
                </c:pt>
                <c:pt idx="6">
                  <c:v>2809.91</c:v>
                </c:pt>
                <c:pt idx="7">
                  <c:v>2112.8000000000002</c:v>
                </c:pt>
                <c:pt idx="8">
                  <c:v>1929.71</c:v>
                </c:pt>
                <c:pt idx="9">
                  <c:v>1820.36</c:v>
                </c:pt>
                <c:pt idx="10">
                  <c:v>1699.68</c:v>
                </c:pt>
                <c:pt idx="11">
                  <c:v>1649.21</c:v>
                </c:pt>
                <c:pt idx="12">
                  <c:v>1474.12</c:v>
                </c:pt>
                <c:pt idx="13">
                  <c:v>1464.41</c:v>
                </c:pt>
                <c:pt idx="14">
                  <c:v>1242.3900000000001</c:v>
                </c:pt>
                <c:pt idx="15">
                  <c:v>1066.8399999999999</c:v>
                </c:pt>
                <c:pt idx="16" formatCode="General">
                  <c:v>933.18</c:v>
                </c:pt>
                <c:pt idx="17" formatCode="General">
                  <c:v>795.58</c:v>
                </c:pt>
                <c:pt idx="18" formatCode="General">
                  <c:v>731.14</c:v>
                </c:pt>
                <c:pt idx="19" formatCode="General">
                  <c:v>631.16</c:v>
                </c:pt>
                <c:pt idx="20" formatCode="General">
                  <c:v>626.72</c:v>
                </c:pt>
                <c:pt idx="21" formatCode="General">
                  <c:v>581.29</c:v>
                </c:pt>
                <c:pt idx="22" formatCode="General">
                  <c:v>563.24</c:v>
                </c:pt>
                <c:pt idx="23" formatCode="General">
                  <c:v>545.19000000000005</c:v>
                </c:pt>
                <c:pt idx="24" formatCode="General">
                  <c:v>524.25</c:v>
                </c:pt>
                <c:pt idx="25" formatCode="General">
                  <c:v>469.66</c:v>
                </c:pt>
                <c:pt idx="26" formatCode="General">
                  <c:v>455.59</c:v>
                </c:pt>
                <c:pt idx="27" formatCode="General">
                  <c:v>448.46</c:v>
                </c:pt>
                <c:pt idx="28" formatCode="General">
                  <c:v>447.01</c:v>
                </c:pt>
                <c:pt idx="29" formatCode="General">
                  <c:v>408.03</c:v>
                </c:pt>
                <c:pt idx="30" formatCode="General">
                  <c:v>385.53</c:v>
                </c:pt>
                <c:pt idx="31" formatCode="General">
                  <c:v>380.86</c:v>
                </c:pt>
                <c:pt idx="32" formatCode="General">
                  <c:v>379.8</c:v>
                </c:pt>
                <c:pt idx="33" formatCode="General">
                  <c:v>376.13</c:v>
                </c:pt>
                <c:pt idx="34" formatCode="General">
                  <c:v>372.63</c:v>
                </c:pt>
                <c:pt idx="35" formatCode="General">
                  <c:v>362.15</c:v>
                </c:pt>
                <c:pt idx="36" formatCode="General">
                  <c:v>359.62</c:v>
                </c:pt>
                <c:pt idx="37" formatCode="General">
                  <c:v>355.16</c:v>
                </c:pt>
                <c:pt idx="38" formatCode="General">
                  <c:v>354.31</c:v>
                </c:pt>
                <c:pt idx="39" formatCode="General">
                  <c:v>333.6</c:v>
                </c:pt>
                <c:pt idx="40" formatCode="General">
                  <c:v>313.51</c:v>
                </c:pt>
                <c:pt idx="41" formatCode="General">
                  <c:v>305.56</c:v>
                </c:pt>
                <c:pt idx="42" formatCode="General">
                  <c:v>298.31</c:v>
                </c:pt>
                <c:pt idx="43" formatCode="General">
                  <c:v>298.14999999999998</c:v>
                </c:pt>
                <c:pt idx="44" formatCode="General">
                  <c:v>282.01</c:v>
                </c:pt>
                <c:pt idx="45" formatCode="General">
                  <c:v>266.24</c:v>
                </c:pt>
                <c:pt idx="46" formatCode="General">
                  <c:v>264.5</c:v>
                </c:pt>
                <c:pt idx="47" formatCode="General">
                  <c:v>250.07</c:v>
                </c:pt>
                <c:pt idx="48" formatCode="General">
                  <c:v>248.84</c:v>
                </c:pt>
                <c:pt idx="49" formatCode="General">
                  <c:v>242.83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E-4142-9E04-88328EC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381824"/>
        <c:axId val="1125487040"/>
      </c:barChart>
      <c:catAx>
        <c:axId val="112538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87040"/>
        <c:crosses val="autoZero"/>
        <c:auto val="1"/>
        <c:lblAlgn val="ctr"/>
        <c:lblOffset val="100"/>
        <c:noMultiLvlLbl val="0"/>
      </c:catAx>
      <c:valAx>
        <c:axId val="112548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38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ranking'!$D$1</c:f>
              <c:strCache>
                <c:ptCount val="1"/>
                <c:pt idx="0">
                  <c:v>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ranking'!$D$2:$D$51</c:f>
              <c:numCache>
                <c:formatCode>General</c:formatCode>
                <c:ptCount val="50"/>
                <c:pt idx="0">
                  <c:v>24.4</c:v>
                </c:pt>
                <c:pt idx="1">
                  <c:v>16.100000000000001</c:v>
                </c:pt>
                <c:pt idx="2">
                  <c:v>5.93</c:v>
                </c:pt>
                <c:pt idx="3">
                  <c:v>4.67</c:v>
                </c:pt>
                <c:pt idx="4">
                  <c:v>3.36</c:v>
                </c:pt>
                <c:pt idx="5">
                  <c:v>3.23</c:v>
                </c:pt>
                <c:pt idx="6">
                  <c:v>3.19</c:v>
                </c:pt>
                <c:pt idx="7">
                  <c:v>2.4</c:v>
                </c:pt>
                <c:pt idx="8">
                  <c:v>2.19</c:v>
                </c:pt>
                <c:pt idx="9">
                  <c:v>2.0699999999999998</c:v>
                </c:pt>
                <c:pt idx="10">
                  <c:v>1.93</c:v>
                </c:pt>
                <c:pt idx="11">
                  <c:v>1.87</c:v>
                </c:pt>
                <c:pt idx="12">
                  <c:v>1.67</c:v>
                </c:pt>
                <c:pt idx="13">
                  <c:v>1.66</c:v>
                </c:pt>
                <c:pt idx="14">
                  <c:v>1.41</c:v>
                </c:pt>
                <c:pt idx="15">
                  <c:v>1.21</c:v>
                </c:pt>
                <c:pt idx="16">
                  <c:v>1.06</c:v>
                </c:pt>
                <c:pt idx="17">
                  <c:v>0.90300000000000002</c:v>
                </c:pt>
                <c:pt idx="18">
                  <c:v>0.83</c:v>
                </c:pt>
                <c:pt idx="19">
                  <c:v>0.71699999999999997</c:v>
                </c:pt>
                <c:pt idx="20">
                  <c:v>0.71199999999999997</c:v>
                </c:pt>
                <c:pt idx="21">
                  <c:v>0.66</c:v>
                </c:pt>
                <c:pt idx="22">
                  <c:v>0.63900000000000001</c:v>
                </c:pt>
                <c:pt idx="23">
                  <c:v>0.61899999999999999</c:v>
                </c:pt>
                <c:pt idx="24">
                  <c:v>0.59499999999999997</c:v>
                </c:pt>
                <c:pt idx="25">
                  <c:v>0.53300000000000003</c:v>
                </c:pt>
                <c:pt idx="26">
                  <c:v>0.51700000000000002</c:v>
                </c:pt>
                <c:pt idx="27">
                  <c:v>0.50900000000000001</c:v>
                </c:pt>
                <c:pt idx="28">
                  <c:v>0.50800000000000001</c:v>
                </c:pt>
                <c:pt idx="29">
                  <c:v>0.46300000000000002</c:v>
                </c:pt>
                <c:pt idx="30">
                  <c:v>0.438</c:v>
                </c:pt>
                <c:pt idx="31">
                  <c:v>0.432</c:v>
                </c:pt>
                <c:pt idx="32">
                  <c:v>0.43099999999999999</c:v>
                </c:pt>
                <c:pt idx="33">
                  <c:v>0.42699999999999999</c:v>
                </c:pt>
                <c:pt idx="34">
                  <c:v>0.42299999999999999</c:v>
                </c:pt>
                <c:pt idx="35">
                  <c:v>0.41099999999999998</c:v>
                </c:pt>
                <c:pt idx="36">
                  <c:v>0.40799999999999997</c:v>
                </c:pt>
                <c:pt idx="37">
                  <c:v>0.40300000000000002</c:v>
                </c:pt>
                <c:pt idx="38">
                  <c:v>0.40200000000000002</c:v>
                </c:pt>
                <c:pt idx="39">
                  <c:v>0.379</c:v>
                </c:pt>
                <c:pt idx="40">
                  <c:v>0.35599999999999998</c:v>
                </c:pt>
                <c:pt idx="41">
                  <c:v>0.34699999999999998</c:v>
                </c:pt>
                <c:pt idx="42">
                  <c:v>0.33900000000000002</c:v>
                </c:pt>
                <c:pt idx="43">
                  <c:v>0.33800000000000002</c:v>
                </c:pt>
                <c:pt idx="44">
                  <c:v>0.32</c:v>
                </c:pt>
                <c:pt idx="45">
                  <c:v>0.30199999999999999</c:v>
                </c:pt>
                <c:pt idx="46">
                  <c:v>0.3</c:v>
                </c:pt>
                <c:pt idx="47">
                  <c:v>0.28399999999999997</c:v>
                </c:pt>
                <c:pt idx="48">
                  <c:v>0.28299999999999997</c:v>
                </c:pt>
                <c:pt idx="49">
                  <c:v>0.27600000000000002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56-6B47-BBB7-4DC7C478CF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5473168"/>
        <c:axId val="1125475200"/>
      </c:barChart>
      <c:catAx>
        <c:axId val="112547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5200"/>
        <c:crosses val="autoZero"/>
        <c:auto val="1"/>
        <c:lblAlgn val="ctr"/>
        <c:lblOffset val="100"/>
        <c:noMultiLvlLbl val="0"/>
      </c:catAx>
      <c:valAx>
        <c:axId val="112547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47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'GDP ranking'!$I$1</c:f>
              <c:strCache>
                <c:ptCount val="1"/>
                <c:pt idx="0">
                  <c:v>GDP (per capita)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'GDP ranking'!$B$2:$B$51</c:f>
              <c:strCache>
                <c:ptCount val="50"/>
                <c:pt idx="0">
                  <c:v>United States</c:v>
                </c:pt>
                <c:pt idx="1">
                  <c:v>China</c:v>
                </c:pt>
                <c:pt idx="2">
                  <c:v>Japan</c:v>
                </c:pt>
                <c:pt idx="3">
                  <c:v>Germany</c:v>
                </c:pt>
                <c:pt idx="4">
                  <c:v>India</c:v>
                </c:pt>
                <c:pt idx="5">
                  <c:v>France</c:v>
                </c:pt>
                <c:pt idx="6">
                  <c:v>United Kingdom</c:v>
                </c:pt>
                <c:pt idx="7">
                  <c:v>Italy</c:v>
                </c:pt>
                <c:pt idx="8">
                  <c:v>Brazil</c:v>
                </c:pt>
                <c:pt idx="9">
                  <c:v>Canada</c:v>
                </c:pt>
                <c:pt idx="10">
                  <c:v>Korea</c:v>
                </c:pt>
                <c:pt idx="11">
                  <c:v>Russia</c:v>
                </c:pt>
                <c:pt idx="12">
                  <c:v>Spain</c:v>
                </c:pt>
                <c:pt idx="13">
                  <c:v>Australia</c:v>
                </c:pt>
                <c:pt idx="14">
                  <c:v>Mexico</c:v>
                </c:pt>
                <c:pt idx="15">
                  <c:v>Indonesia</c:v>
                </c:pt>
                <c:pt idx="16">
                  <c:v>Netherlands</c:v>
                </c:pt>
                <c:pt idx="17">
                  <c:v>Saudi Arabia</c:v>
                </c:pt>
                <c:pt idx="18">
                  <c:v>Switzerland</c:v>
                </c:pt>
                <c:pt idx="19">
                  <c:v>Turkey</c:v>
                </c:pt>
                <c:pt idx="20">
                  <c:v>Taiwan Province of China</c:v>
                </c:pt>
                <c:pt idx="21">
                  <c:v>Poland</c:v>
                </c:pt>
                <c:pt idx="22">
                  <c:v>Sweden</c:v>
                </c:pt>
                <c:pt idx="23">
                  <c:v>Belgium</c:v>
                </c:pt>
                <c:pt idx="24">
                  <c:v>Thailand</c:v>
                </c:pt>
                <c:pt idx="25">
                  <c:v>Austria</c:v>
                </c:pt>
                <c:pt idx="26">
                  <c:v>United Arab Emirates</c:v>
                </c:pt>
                <c:pt idx="27">
                  <c:v>Norway</c:v>
                </c:pt>
                <c:pt idx="28">
                  <c:v>Nigeria</c:v>
                </c:pt>
                <c:pt idx="29">
                  <c:v>Argentina</c:v>
                </c:pt>
                <c:pt idx="30">
                  <c:v>South Africa</c:v>
                </c:pt>
                <c:pt idx="31">
                  <c:v>Hong Kong SAR</c:v>
                </c:pt>
                <c:pt idx="32">
                  <c:v>Ireland</c:v>
                </c:pt>
                <c:pt idx="33">
                  <c:v>Israel</c:v>
                </c:pt>
                <c:pt idx="34">
                  <c:v>Malaysia</c:v>
                </c:pt>
                <c:pt idx="35">
                  <c:v>Denmark</c:v>
                </c:pt>
                <c:pt idx="36">
                  <c:v>Singapore</c:v>
                </c:pt>
                <c:pt idx="37">
                  <c:v>Colombia</c:v>
                </c:pt>
                <c:pt idx="38">
                  <c:v>Philippines</c:v>
                </c:pt>
                <c:pt idx="39">
                  <c:v>Islamic Republic of Iran</c:v>
                </c:pt>
                <c:pt idx="40">
                  <c:v>Bangladesh</c:v>
                </c:pt>
                <c:pt idx="41">
                  <c:v>Chile</c:v>
                </c:pt>
                <c:pt idx="42">
                  <c:v>Pakistan</c:v>
                </c:pt>
                <c:pt idx="43">
                  <c:v>Egypt</c:v>
                </c:pt>
                <c:pt idx="44">
                  <c:v>Finland</c:v>
                </c:pt>
                <c:pt idx="45">
                  <c:v>Vietnam</c:v>
                </c:pt>
                <c:pt idx="46">
                  <c:v>Czech Republic</c:v>
                </c:pt>
                <c:pt idx="47">
                  <c:v>Iraq</c:v>
                </c:pt>
                <c:pt idx="48">
                  <c:v>Romania</c:v>
                </c:pt>
                <c:pt idx="49">
                  <c:v>Portugal</c:v>
                </c:pt>
              </c:strCache>
            </c:strRef>
          </c:cat>
          <c:val>
            <c:numRef>
              <c:f>'GDP ranking'!$I$2:$I$51</c:f>
              <c:numCache>
                <c:formatCode>#,##0</c:formatCode>
                <c:ptCount val="50"/>
                <c:pt idx="0">
                  <c:v>65062</c:v>
                </c:pt>
                <c:pt idx="1">
                  <c:v>10099</c:v>
                </c:pt>
                <c:pt idx="2">
                  <c:v>41418</c:v>
                </c:pt>
                <c:pt idx="3">
                  <c:v>49692</c:v>
                </c:pt>
                <c:pt idx="4">
                  <c:v>2188</c:v>
                </c:pt>
                <c:pt idx="5">
                  <c:v>43500</c:v>
                </c:pt>
                <c:pt idx="6">
                  <c:v>42036</c:v>
                </c:pt>
                <c:pt idx="7">
                  <c:v>34784</c:v>
                </c:pt>
                <c:pt idx="8">
                  <c:v>9160</c:v>
                </c:pt>
                <c:pt idx="9">
                  <c:v>48601</c:v>
                </c:pt>
                <c:pt idx="10">
                  <c:v>32766</c:v>
                </c:pt>
                <c:pt idx="11">
                  <c:v>11461</c:v>
                </c:pt>
                <c:pt idx="12">
                  <c:v>31906</c:v>
                </c:pt>
                <c:pt idx="13">
                  <c:v>57204</c:v>
                </c:pt>
                <c:pt idx="14">
                  <c:v>9866</c:v>
                </c:pt>
                <c:pt idx="15">
                  <c:v>3971</c:v>
                </c:pt>
                <c:pt idx="16">
                  <c:v>54129</c:v>
                </c:pt>
                <c:pt idx="17">
                  <c:v>23491</c:v>
                </c:pt>
                <c:pt idx="18">
                  <c:v>85157</c:v>
                </c:pt>
                <c:pt idx="19">
                  <c:v>7615</c:v>
                </c:pt>
                <c:pt idx="20">
                  <c:v>26518</c:v>
                </c:pt>
                <c:pt idx="21">
                  <c:v>15314</c:v>
                </c:pt>
                <c:pt idx="22">
                  <c:v>54135</c:v>
                </c:pt>
                <c:pt idx="23">
                  <c:v>47532</c:v>
                </c:pt>
                <c:pt idx="24">
                  <c:v>7570</c:v>
                </c:pt>
                <c:pt idx="25">
                  <c:v>52474</c:v>
                </c:pt>
                <c:pt idx="26">
                  <c:v>42384</c:v>
                </c:pt>
                <c:pt idx="27">
                  <c:v>82773</c:v>
                </c:pt>
                <c:pt idx="28">
                  <c:v>2244</c:v>
                </c:pt>
                <c:pt idx="29">
                  <c:v>9055</c:v>
                </c:pt>
                <c:pt idx="30">
                  <c:v>6609</c:v>
                </c:pt>
                <c:pt idx="31">
                  <c:v>50567</c:v>
                </c:pt>
                <c:pt idx="32">
                  <c:v>77160</c:v>
                </c:pt>
                <c:pt idx="33">
                  <c:v>41559</c:v>
                </c:pt>
                <c:pt idx="34">
                  <c:v>11339</c:v>
                </c:pt>
                <c:pt idx="35">
                  <c:v>62041</c:v>
                </c:pt>
                <c:pt idx="36">
                  <c:v>62984</c:v>
                </c:pt>
                <c:pt idx="37">
                  <c:v>7049</c:v>
                </c:pt>
                <c:pt idx="38">
                  <c:v>3246</c:v>
                </c:pt>
                <c:pt idx="39">
                  <c:v>4006</c:v>
                </c:pt>
                <c:pt idx="40">
                  <c:v>1882</c:v>
                </c:pt>
                <c:pt idx="41">
                  <c:v>16277</c:v>
                </c:pt>
                <c:pt idx="42">
                  <c:v>1456</c:v>
                </c:pt>
                <c:pt idx="43">
                  <c:v>3005</c:v>
                </c:pt>
                <c:pt idx="44">
                  <c:v>50879</c:v>
                </c:pt>
                <c:pt idx="45">
                  <c:v>2788</c:v>
                </c:pt>
                <c:pt idx="46">
                  <c:v>24938</c:v>
                </c:pt>
                <c:pt idx="47">
                  <c:v>6117</c:v>
                </c:pt>
                <c:pt idx="48">
                  <c:v>12669</c:v>
                </c:pt>
                <c:pt idx="49">
                  <c:v>23731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3-8A42-A498-A8DD42E23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0933024"/>
        <c:axId val="1171053072"/>
      </c:barChart>
      <c:catAx>
        <c:axId val="117093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053072"/>
        <c:crosses val="autoZero"/>
        <c:auto val="1"/>
        <c:lblAlgn val="ctr"/>
        <c:lblOffset val="100"/>
        <c:noMultiLvlLbl val="0"/>
      </c:catAx>
      <c:valAx>
        <c:axId val="11710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93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Sheet1!$A$1:$A$15</c:f>
              <c:numCache>
                <c:formatCode>General</c:formatCode>
                <c:ptCount val="15"/>
                <c:pt idx="0">
                  <c:v>9.1</c:v>
                </c:pt>
                <c:pt idx="1">
                  <c:v>10</c:v>
                </c:pt>
                <c:pt idx="2">
                  <c:v>9.9</c:v>
                </c:pt>
                <c:pt idx="3">
                  <c:v>9.8000000000000007</c:v>
                </c:pt>
                <c:pt idx="4">
                  <c:v>10.4</c:v>
                </c:pt>
                <c:pt idx="5">
                  <c:v>10.4</c:v>
                </c:pt>
                <c:pt idx="6">
                  <c:v>10.5</c:v>
                </c:pt>
                <c:pt idx="7">
                  <c:v>10.199999999999999</c:v>
                </c:pt>
                <c:pt idx="8">
                  <c:v>10.4</c:v>
                </c:pt>
                <c:pt idx="9">
                  <c:v>10.5</c:v>
                </c:pt>
                <c:pt idx="10">
                  <c:v>10.7</c:v>
                </c:pt>
                <c:pt idx="11">
                  <c:v>9.9</c:v>
                </c:pt>
                <c:pt idx="12">
                  <c:v>10</c:v>
                </c:pt>
                <c:pt idx="13">
                  <c:v>10.7</c:v>
                </c:pt>
                <c:pt idx="14">
                  <c:v>10.8</c:v>
                </c:pt>
              </c:numCache>
            </c:numRef>
          </c:xVal>
          <c:yVal>
            <c:numRef>
              <c:f>Sheet1!$B$1:$B$15</c:f>
              <c:numCache>
                <c:formatCode>General</c:formatCode>
                <c:ptCount val="15"/>
                <c:pt idx="0">
                  <c:v>10.4</c:v>
                </c:pt>
                <c:pt idx="1">
                  <c:v>10.199999999999999</c:v>
                </c:pt>
                <c:pt idx="2">
                  <c:v>10.5</c:v>
                </c:pt>
                <c:pt idx="3">
                  <c:v>10.5</c:v>
                </c:pt>
                <c:pt idx="4">
                  <c:v>10.9</c:v>
                </c:pt>
                <c:pt idx="5">
                  <c:v>10.199999999999999</c:v>
                </c:pt>
                <c:pt idx="6">
                  <c:v>10.7</c:v>
                </c:pt>
                <c:pt idx="7">
                  <c:v>10.7</c:v>
                </c:pt>
                <c:pt idx="8">
                  <c:v>10.4</c:v>
                </c:pt>
                <c:pt idx="9">
                  <c:v>10.7</c:v>
                </c:pt>
                <c:pt idx="10">
                  <c:v>10.8</c:v>
                </c:pt>
                <c:pt idx="11">
                  <c:v>10.6</c:v>
                </c:pt>
                <c:pt idx="12">
                  <c:v>10.5</c:v>
                </c:pt>
                <c:pt idx="13">
                  <c:v>10.4</c:v>
                </c:pt>
                <c:pt idx="14">
                  <c:v>10.4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9B-6B4B-A957-A6998031DC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6394848"/>
        <c:axId val="886396480"/>
      </c:scatterChart>
      <c:valAx>
        <c:axId val="886394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396480"/>
        <c:crosses val="autoZero"/>
        <c:crossBetween val="midCat"/>
      </c:valAx>
      <c:valAx>
        <c:axId val="886396480"/>
        <c:scaling>
          <c:orientation val="minMax"/>
          <c:min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394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Sheet1!$A$2:$A$21</c:f>
              <c:numCache>
                <c:formatCode>General</c:formatCode>
                <c:ptCount val="20"/>
                <c:pt idx="0">
                  <c:v>0.5</c:v>
                </c:pt>
                <c:pt idx="1">
                  <c:v>0.75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4</c:v>
                </c:pt>
                <c:pt idx="15">
                  <c:v>4.25</c:v>
                </c:pt>
                <c:pt idx="16">
                  <c:v>4.5</c:v>
                </c:pt>
                <c:pt idx="17">
                  <c:v>4.75</c:v>
                </c:pt>
                <c:pt idx="18">
                  <c:v>5</c:v>
                </c:pt>
                <c:pt idx="19">
                  <c:v>5.5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6F7-2341-AA07-E863958DA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255376"/>
        <c:axId val="1167257008"/>
      </c:scatterChart>
      <c:valAx>
        <c:axId val="1167255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Hours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7008"/>
        <c:crosses val="autoZero"/>
        <c:crossBetween val="midCat"/>
      </c:valAx>
      <c:valAx>
        <c:axId val="116725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Pass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255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92D16-A53B-494B-8690-77B813424F19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BDB95-9D1E-5E49-9642-37E235764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2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C42C-CD75-4243-9B2B-465FE670F818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8CA9-DB1F-E04D-B27C-D3C1C20D72E4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7561-622A-0F4D-90E1-42606F99934E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35F6-F91C-D14A-9A30-2C0194AB1C38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0A1C5-7301-C84F-8F91-E3E164537B11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3511-8BB9-B044-AFD5-7484052E79BD}" type="datetime1">
              <a:rPr lang="en-US" smtClean="0"/>
              <a:t>12/14/19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1E057-9F79-CC45-9CF0-507B98FAA29A}" type="datetime1">
              <a:rPr lang="en-US" smtClean="0"/>
              <a:t>12/14/19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D9FE-3119-0C42-8237-59271C829133}" type="datetime1">
              <a:rPr lang="en-US" smtClean="0"/>
              <a:t>12/14/19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E455-E763-4942-92A0-7A71CA617229}" type="datetime1">
              <a:rPr lang="en-US" smtClean="0"/>
              <a:t>12/14/19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442E-DF52-294B-B6C5-9A6DDB73E1C1}" type="datetime1">
              <a:rPr lang="en-US" smtClean="0"/>
              <a:t>12/14/19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C7224-D18F-4348-915B-AACF6F172C55}" type="datetime1">
              <a:rPr lang="en-US" smtClean="0"/>
              <a:t>12/14/19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08ED1-1DF7-FF41-B5B5-6FAF8125F026}" type="datetime1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jp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hyperlink" Target="http://worldpopulationreview.com/" TargetMode="External"/><Relationship Id="rId5" Type="http://schemas.openxmlformats.org/officeDocument/2006/relationships/image" Target="../media/image21.png"/><Relationship Id="rId15" Type="http://schemas.openxmlformats.org/officeDocument/2006/relationships/image" Target="../media/image30.jp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4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0.jpg"/><Relationship Id="rId4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5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61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5.emf"/><Relationship Id="rId5" Type="http://schemas.openxmlformats.org/officeDocument/2006/relationships/package" Target="../embeddings/Microsoft_Word_Document11.docx"/><Relationship Id="rId4" Type="http://schemas.openxmlformats.org/officeDocument/2006/relationships/image" Target="../media/image1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12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7" Type="http://schemas.openxmlformats.org/officeDocument/2006/relationships/image" Target="../media/image7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7" Type="http://schemas.openxmlformats.org/officeDocument/2006/relationships/image" Target="../media/image8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7" Type="http://schemas.openxmlformats.org/officeDocument/2006/relationships/image" Target="../media/image8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8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5.emf"/><Relationship Id="rId5" Type="http://schemas.openxmlformats.org/officeDocument/2006/relationships/package" Target="../embeddings/Microsoft_Word_Document16.docx"/><Relationship Id="rId4" Type="http://schemas.openxmlformats.org/officeDocument/2006/relationships/image" Target="../media/image4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87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Microsoft_Word_Document18.docx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19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9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6.jpg"/><Relationship Id="rId7" Type="http://schemas.openxmlformats.org/officeDocument/2006/relationships/image" Target="../media/image130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9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生物统计基础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17F9-F827-554A-BF51-FC38CA9A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E7BAF-B737-EE43-A440-D7B24ADD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124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654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876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235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765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987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0ED41-C325-8B47-8FDF-95689FF5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00FF"/>
                </a:highlight>
              </a:rPr>
              <a:t>2</a:t>
            </a:r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00FF"/>
                </a:highlight>
              </a:rPr>
              <a:t>3</a:t>
            </a:r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00FF"/>
                </a:highlight>
              </a:rPr>
              <a:t>1</a:t>
            </a:r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00"/>
                </a:highlight>
              </a:rPr>
              <a:t>2</a:t>
            </a:r>
            <a:r>
              <a:rPr lang="en-US" altLang="zh-CN" sz="4000" dirty="0">
                <a:highlight>
                  <a:srgbClr val="FF00FF"/>
                </a:highlight>
              </a:rPr>
              <a:t>3</a:t>
            </a:r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7</a:t>
            </a:r>
            <a:r>
              <a:rPr lang="en-US" altLang="zh-CN" sz="4000" dirty="0">
                <a:highlight>
                  <a:srgbClr val="00FF00"/>
                </a:highlight>
              </a:rPr>
              <a:t>6</a:t>
            </a:r>
            <a:r>
              <a:rPr lang="en-US" altLang="zh-CN" sz="4000" dirty="0">
                <a:highlight>
                  <a:srgbClr val="FF00FF"/>
                </a:highlight>
              </a:rPr>
              <a:t>4</a:t>
            </a:r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FFFF0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8</a:t>
            </a:r>
            <a:r>
              <a:rPr lang="en-US" altLang="zh-CN" sz="4000" dirty="0">
                <a:highlight>
                  <a:srgbClr val="FF00FF"/>
                </a:highlight>
              </a:rPr>
              <a:t>2</a:t>
            </a:r>
            <a:r>
              <a:rPr lang="en-US" altLang="zh-CN" sz="4000" dirty="0">
                <a:highlight>
                  <a:srgbClr val="C0C0C0"/>
                </a:highlight>
              </a:rPr>
              <a:t>7</a:t>
            </a:r>
            <a:endParaRPr lang="en-US" sz="4000" dirty="0">
              <a:highlight>
                <a:srgbClr val="C0C0C0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F87C4-54F0-2E48-83CB-BA9CAE84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1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4</a:t>
            </a:r>
            <a:r>
              <a:rPr lang="en-US" altLang="zh-CN" sz="4000" dirty="0">
                <a:highlight>
                  <a:srgbClr val="00FF00"/>
                </a:highlight>
              </a:rPr>
              <a:t>3</a:t>
            </a:r>
            <a:r>
              <a:rPr lang="en-US" altLang="zh-CN" sz="4000" dirty="0">
                <a:highlight>
                  <a:srgbClr val="FFFF00"/>
                </a:highlight>
              </a:rPr>
              <a:t>4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5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8</a:t>
            </a:r>
            <a:r>
              <a:rPr lang="en-US" altLang="zh-CN" sz="4000" dirty="0">
                <a:highlight>
                  <a:srgbClr val="00FF00"/>
                </a:highlight>
              </a:rPr>
              <a:t>9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8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CD8B5-CCB4-C54E-9604-7D39A8A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209-C517-FF46-B260-3AAFD25D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加“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”游戏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2C423-8D95-7E4A-AE72-9D421CF4C46B}"/>
              </a:ext>
            </a:extLst>
          </p:cNvPr>
          <p:cNvSpPr txBox="1"/>
          <p:nvPr/>
        </p:nvSpPr>
        <p:spPr>
          <a:xfrm>
            <a:off x="1114816" y="16906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2</a:t>
            </a:r>
            <a:r>
              <a:rPr lang="en-US" altLang="zh-CN" sz="4000" dirty="0">
                <a:highlight>
                  <a:srgbClr val="00FF00"/>
                </a:highlight>
              </a:rPr>
              <a:t>1</a:t>
            </a:r>
            <a:r>
              <a:rPr lang="en-US" altLang="zh-CN" sz="4000" dirty="0">
                <a:highlight>
                  <a:srgbClr val="FFFF00"/>
                </a:highlight>
              </a:rPr>
              <a:t>2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30E8A-9C4C-0344-B68C-49336732A0B7}"/>
              </a:ext>
            </a:extLst>
          </p:cNvPr>
          <p:cNvSpPr txBox="1"/>
          <p:nvPr/>
        </p:nvSpPr>
        <p:spPr>
          <a:xfrm>
            <a:off x="1118992" y="2922412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5</a:t>
            </a:r>
            <a:r>
              <a:rPr lang="en-US" altLang="zh-CN" sz="4000" dirty="0">
                <a:highlight>
                  <a:srgbClr val="FFFF00"/>
                </a:highlight>
              </a:rPr>
              <a:t>3</a:t>
            </a:r>
            <a:r>
              <a:rPr lang="en-US" altLang="zh-CN" sz="4000" dirty="0">
                <a:highlight>
                  <a:srgbClr val="00FFFF"/>
                </a:highlight>
              </a:rPr>
              <a:t>4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D0CFC-1053-0C41-9235-05061A36D418}"/>
              </a:ext>
            </a:extLst>
          </p:cNvPr>
          <p:cNvSpPr txBox="1"/>
          <p:nvPr/>
        </p:nvSpPr>
        <p:spPr>
          <a:xfrm>
            <a:off x="1121080" y="402678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6</a:t>
            </a:r>
            <a:r>
              <a:rPr lang="en-US" altLang="zh-CN" sz="4000" dirty="0">
                <a:highlight>
                  <a:srgbClr val="00FF00"/>
                </a:highlight>
              </a:rPr>
              <a:t>7</a:t>
            </a:r>
            <a:r>
              <a:rPr lang="en-US" altLang="zh-CN" sz="4000" dirty="0">
                <a:highlight>
                  <a:srgbClr val="FFFF00"/>
                </a:highlight>
              </a:rPr>
              <a:t>1</a:t>
            </a:r>
            <a:r>
              <a:rPr lang="en-US" altLang="zh-CN" sz="4000" dirty="0">
                <a:highlight>
                  <a:srgbClr val="00FFFF"/>
                </a:highlight>
              </a:rPr>
              <a:t>6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A48B7-064B-F347-A6EB-EE6AF4C79F32}"/>
              </a:ext>
            </a:extLst>
          </p:cNvPr>
          <p:cNvSpPr txBox="1"/>
          <p:nvPr/>
        </p:nvSpPr>
        <p:spPr>
          <a:xfrm>
            <a:off x="4849652" y="168025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5</a:t>
            </a:r>
            <a:r>
              <a:rPr lang="en-US" altLang="zh-CN" sz="4000" dirty="0">
                <a:highlight>
                  <a:srgbClr val="00FF00"/>
                </a:highlight>
              </a:rPr>
              <a:t>4</a:t>
            </a:r>
            <a:r>
              <a:rPr lang="en-US" altLang="zh-CN" sz="4000" dirty="0">
                <a:highlight>
                  <a:srgbClr val="FFFF00"/>
                </a:highlight>
              </a:rPr>
              <a:t>5</a:t>
            </a:r>
            <a:r>
              <a:rPr lang="en-US" altLang="zh-CN" sz="4000" dirty="0">
                <a:highlight>
                  <a:srgbClr val="00FFFF"/>
                </a:highlight>
              </a:rPr>
              <a:t>7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DEBF-5816-BB42-A704-A770D00CE795}"/>
              </a:ext>
            </a:extLst>
          </p:cNvPr>
          <p:cNvSpPr txBox="1"/>
          <p:nvPr/>
        </p:nvSpPr>
        <p:spPr>
          <a:xfrm>
            <a:off x="4853828" y="2924500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8</a:t>
            </a:r>
            <a:r>
              <a:rPr lang="en-US" altLang="zh-CN" sz="4000" dirty="0">
                <a:highlight>
                  <a:srgbClr val="FFFF00"/>
                </a:highlight>
              </a:rPr>
              <a:t>6</a:t>
            </a:r>
            <a:r>
              <a:rPr lang="en-US" altLang="zh-CN" sz="4000" dirty="0">
                <a:highlight>
                  <a:srgbClr val="00FFFF"/>
                </a:highlight>
              </a:rPr>
              <a:t>7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8F00C-691A-DA48-B021-E73AD4CDCE4F}"/>
              </a:ext>
            </a:extLst>
          </p:cNvPr>
          <p:cNvSpPr txBox="1"/>
          <p:nvPr/>
        </p:nvSpPr>
        <p:spPr>
          <a:xfrm>
            <a:off x="4868442" y="3991298"/>
            <a:ext cx="246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highlight>
                  <a:srgbClr val="C0C0C0"/>
                </a:highlight>
              </a:rPr>
              <a:t>9</a:t>
            </a:r>
            <a:r>
              <a:rPr lang="en-US" altLang="zh-CN" sz="4000" dirty="0">
                <a:highlight>
                  <a:srgbClr val="00FF00"/>
                </a:highlight>
              </a:rPr>
              <a:t>0</a:t>
            </a:r>
            <a:r>
              <a:rPr lang="en-US" altLang="zh-CN" sz="4000" dirty="0">
                <a:highlight>
                  <a:srgbClr val="FFFF00"/>
                </a:highlight>
              </a:rPr>
              <a:t>4</a:t>
            </a:r>
            <a:r>
              <a:rPr lang="en-US" altLang="zh-CN" sz="4000" dirty="0">
                <a:highlight>
                  <a:srgbClr val="00FFFF"/>
                </a:highlight>
              </a:rPr>
              <a:t>9</a:t>
            </a:r>
            <a:endParaRPr lang="en-US" sz="4000" dirty="0">
              <a:highlight>
                <a:srgbClr val="00FFFF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5A5B95-1DF3-0A49-9A03-F4CB4433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5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F6F9-FF1F-824A-9546-9BBCEDE0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E257E-BBDA-1D45-A287-99763FD6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B0F9000-F797-1A4C-B922-B18C1C3D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26" y="1867429"/>
            <a:ext cx="322161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655FC-CF67-6B4D-BC3A-9CF1DF62663A}"/>
              </a:ext>
            </a:extLst>
          </p:cNvPr>
          <p:cNvSpPr txBox="1"/>
          <p:nvPr/>
        </p:nvSpPr>
        <p:spPr>
          <a:xfrm>
            <a:off x="5740399" y="2573867"/>
            <a:ext cx="362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成年男性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1.68m+/-7cm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成年女性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1.57m+/-7cm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155CB-9605-4D43-A6C1-06DE9661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48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0D4F-EC66-BE46-8946-4FD43753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荷兰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7BD2E3-825E-1845-A85F-0645AEFF9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465" y="1520828"/>
            <a:ext cx="870267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A5F94-AF6B-E246-840C-440B12D8B736}"/>
              </a:ext>
            </a:extLst>
          </p:cNvPr>
          <p:cNvSpPr txBox="1"/>
          <p:nvPr/>
        </p:nvSpPr>
        <p:spPr>
          <a:xfrm>
            <a:off x="9872134" y="2774421"/>
            <a:ext cx="127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1.84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1.69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5E09B-F5A5-7C44-86A8-9EBD431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3C06-F19D-534F-AED5-8DDABD01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姚明身高有多特殊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?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A2D22-8D69-024C-9D50-E5A7C030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27" y="1797372"/>
            <a:ext cx="328134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AC7B8-7FF9-1346-AC60-923423BB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66" y="3116433"/>
            <a:ext cx="804334" cy="93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C00D0-D8E4-9840-95AE-7947D6F61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1678517"/>
            <a:ext cx="878416" cy="878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D933AA-38EB-A847-8159-A37EBD459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678" y="4449158"/>
            <a:ext cx="878416" cy="1016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15236-7596-4342-83A7-A79BDBF11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43" y="1678517"/>
            <a:ext cx="878416" cy="878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BB860C-57F6-1D41-89DE-6B3A023F1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958" y="3023930"/>
            <a:ext cx="984986" cy="11247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B0FAF9-D0BC-0548-978E-28CF4861358A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1862666" y="2117725"/>
            <a:ext cx="1090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CB0E7C-773E-E447-A99E-0D2B98D78A57}"/>
              </a:ext>
            </a:extLst>
          </p:cNvPr>
          <p:cNvCxnSpPr/>
          <p:nvPr/>
        </p:nvCxnSpPr>
        <p:spPr>
          <a:xfrm>
            <a:off x="2407704" y="2117725"/>
            <a:ext cx="0" cy="85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088744-EB2D-3746-AF14-476DA40E7E06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2901944" y="3581750"/>
            <a:ext cx="1729322" cy="4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0CF028-D030-7A49-BFA0-682AE2CF21E6}"/>
              </a:ext>
            </a:extLst>
          </p:cNvPr>
          <p:cNvCxnSpPr/>
          <p:nvPr/>
        </p:nvCxnSpPr>
        <p:spPr>
          <a:xfrm>
            <a:off x="3779305" y="3590923"/>
            <a:ext cx="0" cy="85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AEAB10-631F-8D44-9334-22D3187D8B87}"/>
              </a:ext>
            </a:extLst>
          </p:cNvPr>
          <p:cNvSpPr txBox="1"/>
          <p:nvPr/>
        </p:nvSpPr>
        <p:spPr>
          <a:xfrm>
            <a:off x="984250" y="2573869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2.08m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357EC-B9FD-1544-9FE2-C4DA1DCFC117}"/>
              </a:ext>
            </a:extLst>
          </p:cNvPr>
          <p:cNvSpPr txBox="1"/>
          <p:nvPr/>
        </p:nvSpPr>
        <p:spPr>
          <a:xfrm>
            <a:off x="2982380" y="2590805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1.88m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C4721-FCCD-644E-8213-F6F85D876DC2}"/>
              </a:ext>
            </a:extLst>
          </p:cNvPr>
          <p:cNvSpPr txBox="1"/>
          <p:nvPr/>
        </p:nvSpPr>
        <p:spPr>
          <a:xfrm>
            <a:off x="2017180" y="4216399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2.26m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FD57D-872F-0D4D-9DAF-6BEA3C115135}"/>
              </a:ext>
            </a:extLst>
          </p:cNvPr>
          <p:cNvSpPr txBox="1"/>
          <p:nvPr/>
        </p:nvSpPr>
        <p:spPr>
          <a:xfrm>
            <a:off x="4675713" y="4216401"/>
            <a:ext cx="8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1.90m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735DFC-7A15-0D46-9FC9-B2B5636C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4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8967-7668-8C4F-A79F-B5BB1A62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肾癌调查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E38D7-41B1-3440-9FAE-5DABF134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16" y="1423097"/>
            <a:ext cx="6949541" cy="4401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5C4DF-ED5A-CA41-859E-439C1FE11A69}"/>
              </a:ext>
            </a:extLst>
          </p:cNvPr>
          <p:cNvSpPr txBox="1"/>
          <p:nvPr/>
        </p:nvSpPr>
        <p:spPr>
          <a:xfrm>
            <a:off x="8760765" y="1778696"/>
            <a:ext cx="301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本例来自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《Thinking,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Fast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and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Slow》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第十章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The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law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small</a:t>
            </a:r>
            <a:r>
              <a:rPr lang="zh-CN" alt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number</a:t>
            </a:r>
            <a:endParaRPr lang="en-US" i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CDF1D-776F-BF4B-8A1F-DD7FD5E8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76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面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最低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偏远的确水源干净且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少有空气污染、水源污染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食物无添加剂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此等人间仙境，岂有肾癌容身之理！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8C7CF-D82A-7A45-9DD0-B3C56D60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ECF73-35D0-084A-BA3E-F046EF32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798" y="2544416"/>
            <a:ext cx="4852080" cy="30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2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课程目的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866" cy="4351338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（连续，二叉，分类，时序）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图像表示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描述数据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相关</a:t>
            </a:r>
            <a:endParaRPr lang="en-US" altLang="zh-CN" sz="14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基础统计</a:t>
            </a: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[confident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interval]|</a:t>
            </a:r>
            <a:r>
              <a:rPr lang="en-US" altLang="zh-CN" sz="14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p-value</a:t>
            </a: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统计检验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i="1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-test[</a:t>
            </a:r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两样本</a:t>
            </a:r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试验设计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随机区组设计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|RCT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trial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12233-6F69-AD4F-8ECE-17CF2D95B21C}"/>
              </a:ext>
            </a:extLst>
          </p:cNvPr>
          <p:cNvSpPr txBox="1">
            <a:spLocks/>
          </p:cNvSpPr>
          <p:nvPr/>
        </p:nvSpPr>
        <p:spPr>
          <a:xfrm>
            <a:off x="6539618" y="1827713"/>
            <a:ext cx="5449866" cy="435133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ANalysis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Of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VAriance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多样本的差异检验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sz="14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sz="2400" u="sng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回归分析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[regression</a:t>
            </a:r>
            <a:r>
              <a:rPr lang="zh-CN" altLang="en-US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latin typeface="Kaiti SC" panose="02010600040101010101" pitchFamily="2" charset="-122"/>
                <a:ea typeface="Kaiti SC" panose="02010600040101010101" pitchFamily="2" charset="-122"/>
              </a:rPr>
              <a:t>analysis]</a:t>
            </a:r>
          </a:p>
          <a:p>
            <a:r>
              <a:rPr lang="zh-CN" altLang="en-US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截距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回归参数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多元回归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  <a:r>
              <a:rPr lang="zh-CN" altLang="en-US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u="sng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regression</a:t>
            </a:r>
          </a:p>
          <a:p>
            <a:r>
              <a:rPr lang="en-US" altLang="zh-CN" sz="1400" dirty="0" err="1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Odds</a:t>
            </a:r>
            <a:r>
              <a:rPr lang="zh-CN" altLang="en-US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ratio</a:t>
            </a:r>
            <a:r>
              <a:rPr lang="en-US" altLang="zh-CN" sz="1400" dirty="0" err="1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logit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生存分析</a:t>
            </a:r>
            <a:endParaRPr lang="en-US" altLang="zh-CN" sz="24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Time-event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KM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|</a:t>
            </a:r>
            <a:r>
              <a:rPr lang="en-US" altLang="zh-CN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14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14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2F882-A357-4E47-9FC2-AE68A04C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EA82-5B12-1947-AE56-AB286B9D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面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A1E-0D3D-B643-9F92-0139CBFA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642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美国通过调查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3141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个郡，发现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肾癌发生率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最高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的地区有如下特征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地处偏远，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人口稀少，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传统上是共和党选区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081EE-D133-EA42-B3EF-E89BA4815F4E}"/>
              </a:ext>
            </a:extLst>
          </p:cNvPr>
          <p:cNvSpPr txBox="1">
            <a:spLocks/>
          </p:cNvSpPr>
          <p:nvPr/>
        </p:nvSpPr>
        <p:spPr>
          <a:xfrm>
            <a:off x="838201" y="4314825"/>
            <a:ext cx="10515600" cy="217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流行病学家</a:t>
            </a:r>
            <a:r>
              <a:rPr lang="en-US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得出如下结论：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偏远地区，经济差，缺医少药！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高脂肪饮食！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饮酒吸烟过度！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焉有不患肾癌之理！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69123-160F-4D4D-B090-35BCB41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0D5F8-24CE-514D-909D-292CC122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798" y="2544416"/>
            <a:ext cx="4852080" cy="30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07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5391-5318-6B40-BB1E-C0D50111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统计分析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似是而非中寻找答案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7C3A-B78D-C649-9F6C-ED7D5AD2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6056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数据聚合：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AU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需要</a:t>
            </a:r>
            <a:r>
              <a:rPr lang="zh-CN" altLang="en-US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很多数据点，</a:t>
            </a:r>
            <a:r>
              <a:rPr lang="zh-CN" altLang="en-US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样本量的效果会收敛到某一点，</a:t>
            </a:r>
            <a:r>
              <a:rPr lang="zh-CN" altLang="en-AU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与</a:t>
            </a:r>
            <a:r>
              <a:rPr lang="zh-CN" altLang="en-US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样本量的根号成正比。</a:t>
            </a:r>
            <a:endParaRPr lang="en-US" altLang="zh-CN" sz="2400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参数估计：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solidFill>
                  <a:schemeClr val="accent6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样本的特征，外部参照，内部参照。</a:t>
            </a:r>
            <a:br>
              <a:rPr lang="en-US" altLang="zh-CN" sz="2400" dirty="0">
                <a:solidFill>
                  <a:schemeClr val="accent6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u="sng" dirty="0">
                <a:solidFill>
                  <a:schemeClr val="accent6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均值，方差</a:t>
            </a:r>
            <a:endParaRPr lang="en-US" altLang="zh-CN" sz="2400" u="sng" dirty="0">
              <a:solidFill>
                <a:schemeClr val="accent6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假设检验：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solidFill>
                  <a:schemeClr val="accent2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显著性水平测试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400" i="1" u="sng" dirty="0">
                <a:solidFill>
                  <a:schemeClr val="accent2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</a:t>
            </a:r>
            <a:r>
              <a:rPr lang="zh-CN" altLang="en-US" sz="2400" u="sng" dirty="0">
                <a:solidFill>
                  <a:schemeClr val="accent2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值</a:t>
            </a:r>
            <a:endParaRPr lang="en-US" altLang="zh-CN" sz="2400" u="sng" dirty="0">
              <a:solidFill>
                <a:schemeClr val="accent2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实验设计：关于未来的规划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0DD99-3D79-2B4A-8BEF-6B86A1FC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44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16A-40E9-C741-9930-28EE72F2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统计分析的基本结构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BF781-9B64-F147-A349-F991B74F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54A1E-9892-1847-B928-188B590F5A44}"/>
              </a:ext>
            </a:extLst>
          </p:cNvPr>
          <p:cNvSpPr/>
          <p:nvPr/>
        </p:nvSpPr>
        <p:spPr>
          <a:xfrm>
            <a:off x="1453018" y="2229631"/>
            <a:ext cx="3018773" cy="2138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数据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5DF29-B4F2-8C4C-9557-93FDC4A3C445}"/>
              </a:ext>
            </a:extLst>
          </p:cNvPr>
          <p:cNvSpPr txBox="1"/>
          <p:nvPr/>
        </p:nvSpPr>
        <p:spPr>
          <a:xfrm>
            <a:off x="4997884" y="2141624"/>
            <a:ext cx="64258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从各个方面检查数据：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是否完整？是否被篡改？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何种类型的数据？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描述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统计量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，数据的可视化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参数估计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进行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统计推断</a:t>
            </a:r>
            <a:endParaRPr lang="en-US" altLang="zh-CN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设计试验，产生数据，验证假设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64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8D37-A7A6-C349-BD4F-EC6CEAFE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E206F-352A-B140-95E5-BA8B2E2E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50461E3-EF2D-6741-9309-DE957F09CE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93317"/>
              </p:ext>
            </p:extLst>
          </p:nvPr>
        </p:nvGraphicFramePr>
        <p:xfrm>
          <a:off x="1498948" y="1576050"/>
          <a:ext cx="91440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92" name="Document" r:id="rId3" imgW="9144000" imgH="812800" progId="Word.Document.12">
                  <p:embed/>
                </p:oleObj>
              </mc:Choice>
              <mc:Fallback>
                <p:oleObj name="Document" r:id="rId3" imgW="9144000" imgH="812800" progId="Word.Documen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B6E8756-48C6-4B42-A9CB-4C97720E2D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948" y="1576050"/>
                        <a:ext cx="91440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839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F0A7-140A-AE4E-8CF6-A4785F88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数据类型：离散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vs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连续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3258-C706-6642-8251-5965D562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94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性别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出生地、民族、宗教信仰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英语水平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抛十次硬币，出现正面的数量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汽车站的等车的人数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44CF2-04A4-B44A-92D7-B42FE9508C89}"/>
              </a:ext>
            </a:extLst>
          </p:cNvPr>
          <p:cNvSpPr txBox="1">
            <a:spLocks/>
          </p:cNvSpPr>
          <p:nvPr/>
        </p:nvSpPr>
        <p:spPr>
          <a:xfrm>
            <a:off x="6326676" y="1840239"/>
            <a:ext cx="4284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连续，正态分布</a:t>
            </a:r>
            <a:endParaRPr lang="en-US" altLang="zh-CN" sz="2000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离散，伯努利分布</a:t>
            </a:r>
            <a:endParaRPr lang="en-US" altLang="zh-CN" sz="2000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离散，分类无级别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离散，分类有级别</a:t>
            </a:r>
            <a:endParaRPr lang="en-US" altLang="zh-CN" sz="2000" dirty="0">
              <a:highlight>
                <a:srgbClr val="00FF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altLang="zh-CN" sz="2000" dirty="0">
              <a:highlight>
                <a:srgbClr val="C0C0C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80008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endParaRPr lang="en-US" altLang="zh-CN" sz="2000" dirty="0">
              <a:solidFill>
                <a:schemeClr val="bg1"/>
              </a:solidFill>
              <a:highlight>
                <a:srgbClr val="80008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altLang="zh-CN" sz="2000" dirty="0">
              <a:solidFill>
                <a:schemeClr val="bg1"/>
              </a:solidFill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EF14D-DAC7-284F-94D8-0F5E0892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23" y="2506662"/>
            <a:ext cx="3221611" cy="43513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97A3F-0629-D54A-90ED-DF29B72A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9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E8D-6A63-B945-9739-442E73ED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人口数据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42B7-9D41-A545-A08B-7F463E80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640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3EE4D-CB66-084A-A867-99B5B131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12" y="440176"/>
            <a:ext cx="6032500" cy="26543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B2ED-5106-0D41-B234-61DC0483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73" y="3233022"/>
            <a:ext cx="6015539" cy="310176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83F8A-1ADE-564E-874D-C0873158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6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3119-AF14-B34A-B237-441655F8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" y="26923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人口年龄结构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3C8C7B-E702-7A44-8A77-48C96FE3A977}"/>
              </a:ext>
            </a:extLst>
          </p:cNvPr>
          <p:cNvGrpSpPr/>
          <p:nvPr/>
        </p:nvGrpSpPr>
        <p:grpSpPr>
          <a:xfrm>
            <a:off x="4407589" y="321735"/>
            <a:ext cx="7282696" cy="1971307"/>
            <a:chOff x="4407589" y="16941"/>
            <a:chExt cx="7282696" cy="19713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E3B6C-4100-DD48-A76F-A614E891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7589" y="16941"/>
              <a:ext cx="2225675" cy="1936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3ED7E9-EBC3-C04F-8CCA-6DB0D0D3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442" y="38798"/>
              <a:ext cx="2225675" cy="19494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415D20-5CBB-B448-A19E-1BA0E90F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435" y="41494"/>
              <a:ext cx="2228850" cy="1930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51E1F6-F2AC-704B-8AC4-46EA5BBFD267}"/>
              </a:ext>
            </a:extLst>
          </p:cNvPr>
          <p:cNvGrpSpPr/>
          <p:nvPr/>
        </p:nvGrpSpPr>
        <p:grpSpPr>
          <a:xfrm>
            <a:off x="4420366" y="2256575"/>
            <a:ext cx="7276775" cy="1967838"/>
            <a:chOff x="4420366" y="2256575"/>
            <a:chExt cx="7276775" cy="196783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632173-1464-4744-A724-8110EABC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0366" y="2256575"/>
              <a:ext cx="2225675" cy="19399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3AF4DE-D3B8-7342-B833-B09D06BB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7816" y="2287663"/>
              <a:ext cx="2219325" cy="19367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9147C9-5D5A-B142-8302-39FF300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587" y="2267753"/>
              <a:ext cx="2228850" cy="1930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6C2F64-9E89-8E40-9432-D0AFEB834F54}"/>
              </a:ext>
            </a:extLst>
          </p:cNvPr>
          <p:cNvGrpSpPr/>
          <p:nvPr/>
        </p:nvGrpSpPr>
        <p:grpSpPr>
          <a:xfrm>
            <a:off x="4441905" y="4247620"/>
            <a:ext cx="7281503" cy="1942629"/>
            <a:chOff x="4441905" y="4450816"/>
            <a:chExt cx="7281503" cy="19426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EB1E81-B4FA-4A47-A2B5-0673F832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4558" y="4456695"/>
              <a:ext cx="2228850" cy="1936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925C06-66F8-5D48-8FE5-6A8986FD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1905" y="4476216"/>
              <a:ext cx="2216150" cy="1911350"/>
            </a:xfrm>
            <a:prstGeom prst="rect">
              <a:avLst/>
            </a:prstGeom>
          </p:spPr>
        </p:pic>
        <p:pic>
          <p:nvPicPr>
            <p:cNvPr id="24" name="Picture 23" descr="Iraq">
              <a:extLst>
                <a:ext uri="{FF2B5EF4-FFF2-40B4-BE49-F238E27FC236}">
                  <a16:creationId xmlns:a16="http://schemas.microsoft.com/office/drawing/2014/main" id="{D6AFE456-F80B-5A46-A5FA-755F9752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747" y="4450816"/>
              <a:ext cx="2228850" cy="19367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BA95A1-7A80-6440-8E64-741C5D5DD179}"/>
              </a:ext>
            </a:extLst>
          </p:cNvPr>
          <p:cNvSpPr txBox="1"/>
          <p:nvPr/>
        </p:nvSpPr>
        <p:spPr>
          <a:xfrm>
            <a:off x="81500" y="2590800"/>
            <a:ext cx="4177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中国，日本，韩国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AU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		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美国，德国，法国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苏丹，坦桑尼亚，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印度，伊拉克，埃塞俄比亚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1400" dirty="0">
                <a:hlinkClick r:id="rId11"/>
              </a:rPr>
              <a:t>http://worldpopulationreview.com/</a:t>
            </a:r>
            <a:endParaRPr lang="en-US" sz="1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3F8EE4-84A4-944F-8E7E-2FA9C6CB1EEC}"/>
              </a:ext>
            </a:extLst>
          </p:cNvPr>
          <p:cNvGrpSpPr/>
          <p:nvPr/>
        </p:nvGrpSpPr>
        <p:grpSpPr>
          <a:xfrm>
            <a:off x="70416" y="4194954"/>
            <a:ext cx="4389389" cy="1939925"/>
            <a:chOff x="70416" y="4194954"/>
            <a:chExt cx="4389389" cy="1939925"/>
          </a:xfrm>
          <a:noFill/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6CE2834-1D7C-FC46-B207-56E57A5A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416" y="4198945"/>
              <a:ext cx="2232025" cy="193357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1040C6-74F1-4644-B727-552385D97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18255" y="4194954"/>
              <a:ext cx="2241550" cy="193992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8AC121-8559-F647-A5CC-C7AE3BB374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4858" y="1573430"/>
            <a:ext cx="9779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4016C-B1EB-B14C-80A2-4A1B99D0D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3720" y="4521897"/>
            <a:ext cx="688279" cy="15529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04140-63DF-994D-A972-ACD65FF7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28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E12F1D-AE50-BF4F-AB31-2E3C0DE7EE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35919"/>
              </p:ext>
            </p:extLst>
          </p:nvPr>
        </p:nvGraphicFramePr>
        <p:xfrm>
          <a:off x="638002" y="95558"/>
          <a:ext cx="9368599" cy="2109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B8F46E-8D8D-F44F-B99B-2BDA40109A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925979"/>
              </p:ext>
            </p:extLst>
          </p:nvPr>
        </p:nvGraphicFramePr>
        <p:xfrm>
          <a:off x="957851" y="2107504"/>
          <a:ext cx="9048750" cy="194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F815DC7-25F3-8748-ABF2-4B0CA2A07E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305637"/>
              </p:ext>
            </p:extLst>
          </p:nvPr>
        </p:nvGraphicFramePr>
        <p:xfrm>
          <a:off x="751259" y="4049034"/>
          <a:ext cx="92553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8A3AB-1F61-0E4F-93E4-EF791364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78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CA4D-ECE6-5F41-99D7-A510A36F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数据描述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9A08-A8BA-6243-BB4A-B5196C7B6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357"/>
            <a:ext cx="2280781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协方差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9A8EFA-9E6B-804E-81FA-7D12A4BBD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110124"/>
              </p:ext>
            </p:extLst>
          </p:nvPr>
        </p:nvGraphicFramePr>
        <p:xfrm>
          <a:off x="2597652" y="2097873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7652" y="2097873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9D709-EBEF-CE45-832F-B4875399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13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均值与中位数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CD54903-03AE-6A40-800D-D4A89B666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96992"/>
              </p:ext>
            </p:extLst>
          </p:nvPr>
        </p:nvGraphicFramePr>
        <p:xfrm>
          <a:off x="1432734" y="1459047"/>
          <a:ext cx="91440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3" name="Document" r:id="rId3" imgW="9144000" imgH="2247900" progId="Word.Document.12">
                  <p:embed/>
                </p:oleObj>
              </mc:Choice>
              <mc:Fallback>
                <p:oleObj name="Document" r:id="rId3" imgW="9144000" imgH="22479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9A8EFA-9E6B-804E-81FA-7D12A4BBD7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2734" y="1459047"/>
                        <a:ext cx="91440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4271375"/>
            <a:ext cx="364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5,6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6465509" y="4285989"/>
            <a:ext cx="3004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y=[1,2,3,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[2+3]/2=2.5</a:t>
            </a: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2C660-A4C1-384F-AC15-3EA112D9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7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214"/>
            <a:ext cx="10515600" cy="1506297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AU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圣经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AU" sz="2000" dirty="0">
                <a:latin typeface="Kaiti SC" panose="02010600040101010101" pitchFamily="2" charset="-122"/>
                <a:ea typeface="Kaiti SC" panose="02010600040101010101" pitchFamily="2" charset="-122"/>
              </a:rPr>
              <a:t>但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以理书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1:8-16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试验分两组：一组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吃蔬菜和水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酒。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天后，前者看上去更好。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098" y="1270306"/>
            <a:ext cx="1697973" cy="17172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F56-5ADA-584D-8D76-43607CA2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E8171-64AD-7842-80E8-2C82175CEE1B}"/>
              </a:ext>
            </a:extLst>
          </p:cNvPr>
          <p:cNvSpPr txBox="1"/>
          <p:nvPr/>
        </p:nvSpPr>
        <p:spPr>
          <a:xfrm>
            <a:off x="989556" y="3219191"/>
            <a:ext cx="9081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u="sng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AU" sz="20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本草</a:t>
            </a:r>
            <a:r>
              <a:rPr lang="zh-CN" altLang="en-US" sz="2000" u="sng" dirty="0">
                <a:latin typeface="Kaiti SC" panose="02010600040101010101" pitchFamily="2" charset="-122"/>
                <a:ea typeface="Kaiti SC" panose="02010600040101010101" pitchFamily="2" charset="-122"/>
              </a:rPr>
              <a:t>图经</a:t>
            </a:r>
            <a:r>
              <a:rPr lang="en-US" altLang="zh-CN" sz="2000" u="sng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endParaRPr lang="en-AU" altLang="zh-CN" sz="20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相传欲试上党人参者，当使二人同走，一与人参含之，一不与，度走三、五里许，其不含人参者，必大喘，含者气息自如者，其人参乃真也。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758AA-C0EA-BE4D-A785-FA1A57748FF0}"/>
              </a:ext>
            </a:extLst>
          </p:cNvPr>
          <p:cNvSpPr txBox="1"/>
          <p:nvPr/>
        </p:nvSpPr>
        <p:spPr>
          <a:xfrm>
            <a:off x="989556" y="4560534"/>
            <a:ext cx="9645041" cy="145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59AF-E011-7F46-8511-83C72467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方差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内部的参考点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C8216-BF51-3B40-AB70-BBF2E6D4F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896" cy="4351338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一个内部参考点，使得比较成为可能。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70A1D1A-3A5C-3340-85BC-67ADC48597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841607"/>
              </p:ext>
            </p:extLst>
          </p:nvPr>
        </p:nvGraphicFramePr>
        <p:xfrm>
          <a:off x="1098116" y="2603565"/>
          <a:ext cx="9144000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19" name="Document" r:id="rId3" imgW="9144000" imgH="2324100" progId="Word.Document.12">
                  <p:embed/>
                </p:oleObj>
              </mc:Choice>
              <mc:Fallback>
                <p:oleObj name="Document" r:id="rId3" imgW="9144000" imgH="232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116" y="2603565"/>
                        <a:ext cx="9144000" cy="232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FDC8C-8C0D-5847-AABA-C0946B0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49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8C4C-3B38-5C46-AFCD-999C2434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个例子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979B6-D63F-F64D-AF57-821DEE07B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姚明有多高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怎么交智商税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tax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upon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stupidity]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67F00-B57F-2742-8A2E-CFE3E06A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F2501-8EBA-1D48-B05E-D5C24829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406" y="3432207"/>
            <a:ext cx="4921511" cy="339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[2,</a:t>
            </a:r>
            <a:r>
              <a:rPr lang="en-US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(8-5/5)=</a:t>
            </a:r>
            <a:r>
              <a:rPr lang="en-AU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</a:t>
            </a:r>
            <a:endParaRPr lang="en-US" altLang="zh-CN" sz="20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[18,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32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(32-25)/25=</a:t>
            </a:r>
            <a:r>
              <a:rPr lang="en-AU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0.28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[41,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59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(59-50)/50=</a:t>
            </a:r>
            <a:r>
              <a:rPr lang="en-AU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0.18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6483D-54D1-E04E-9F02-ECA28C090E1E}"/>
              </a:ext>
            </a:extLst>
          </p:cNvPr>
          <p:cNvSpPr txBox="1"/>
          <p:nvPr/>
        </p:nvSpPr>
        <p:spPr>
          <a:xfrm>
            <a:off x="694267" y="5448822"/>
            <a:ext cx="54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抛的越多，结果越精确！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5BDBD-6C62-4540-8193-C0C4354A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31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9F75-578E-D943-966B-B1B44444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群体，样本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18CF2D-13F4-9C45-8A4D-17A4E44A4E64}"/>
              </a:ext>
            </a:extLst>
          </p:cNvPr>
          <p:cNvSpPr/>
          <p:nvPr/>
        </p:nvSpPr>
        <p:spPr>
          <a:xfrm>
            <a:off x="431217" y="2048472"/>
            <a:ext cx="3582444" cy="2931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6E32EB-817B-6546-B0E9-E4D050ECF533}"/>
              </a:ext>
            </a:extLst>
          </p:cNvPr>
          <p:cNvSpPr/>
          <p:nvPr/>
        </p:nvSpPr>
        <p:spPr>
          <a:xfrm>
            <a:off x="2120842" y="2655518"/>
            <a:ext cx="739036" cy="6263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8D2B03-4CC7-BD4A-B6D6-E21348445D9E}"/>
              </a:ext>
            </a:extLst>
          </p:cNvPr>
          <p:cNvSpPr/>
          <p:nvPr/>
        </p:nvSpPr>
        <p:spPr>
          <a:xfrm>
            <a:off x="675477" y="2266052"/>
            <a:ext cx="931332" cy="84968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AF59AB-24AE-B940-9A2C-8F9FCB198E95}"/>
              </a:ext>
            </a:extLst>
          </p:cNvPr>
          <p:cNvSpPr/>
          <p:nvPr/>
        </p:nvSpPr>
        <p:spPr>
          <a:xfrm>
            <a:off x="1849908" y="4094849"/>
            <a:ext cx="739036" cy="62630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1FCFC-D058-7341-B3E3-EBDF6C804F66}"/>
              </a:ext>
            </a:extLst>
          </p:cNvPr>
          <p:cNvSpPr txBox="1"/>
          <p:nvPr/>
        </p:nvSpPr>
        <p:spPr>
          <a:xfrm>
            <a:off x="4290629" y="1397365"/>
            <a:ext cx="778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群体：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{1,2,3,4,5,6,7,8,9,10,11,12,13,14,15,16,17,18,19,20}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15D14-B9C4-394C-969C-8C323B37A299}"/>
              </a:ext>
            </a:extLst>
          </p:cNvPr>
          <p:cNvSpPr txBox="1"/>
          <p:nvPr/>
        </p:nvSpPr>
        <p:spPr>
          <a:xfrm>
            <a:off x="4273697" y="2302930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{2,4,5,9,12,13,14,17,18,19}, 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11.3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6.07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0F9E1-9BF2-AF46-B793-582FBAB5C52B}"/>
              </a:ext>
            </a:extLst>
          </p:cNvPr>
          <p:cNvSpPr txBox="1"/>
          <p:nvPr/>
        </p:nvSpPr>
        <p:spPr>
          <a:xfrm>
            <a:off x="4290632" y="3014133"/>
            <a:ext cx="77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{4,5,7,8,9,11,12,13,15,17}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10.1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4.25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D0E0F-D920-BF42-8274-959664368B70}"/>
              </a:ext>
            </a:extLst>
          </p:cNvPr>
          <p:cNvSpPr txBox="1"/>
          <p:nvPr/>
        </p:nvSpPr>
        <p:spPr>
          <a:xfrm>
            <a:off x="4301079" y="3725323"/>
            <a:ext cx="771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样本</a:t>
            </a:r>
            <a:r>
              <a:rPr lang="en-US" altLang="zh-CN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{1,2,3,6,11,12,13,15,16,17}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，均值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9.6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，抽样误差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6.08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8DC24-455C-4745-9209-97BA1F7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48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51F7-DEB3-A94E-AD89-77821F03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样本越大，偏差越小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[sqrt(n)]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CDF6-E824-8E42-8F88-F4CF62270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硬币实验，抛</a:t>
            </a:r>
            <a:r>
              <a:rPr lang="en-US" altLang="zh-CN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硬币实验，抛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硬币实验，抛</a:t>
            </a:r>
            <a:r>
              <a:rPr lang="en-US" altLang="zh-CN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91CFE-04F8-FB4B-81C7-FA48BA694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510" y="2173193"/>
            <a:ext cx="6540503" cy="3926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DC9D7-B383-0345-81DC-187E0D40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5" y="3261378"/>
            <a:ext cx="4127500" cy="3441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530C9-141A-8649-AF6A-99315FC4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38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0AD4-DCCE-EB4E-9EC1-9BE36944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提高估计精度的代价很高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521D2C-4A6D-EA43-86A8-AE3ED61880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188347"/>
              </p:ext>
            </p:extLst>
          </p:nvPr>
        </p:nvGraphicFramePr>
        <p:xfrm>
          <a:off x="838200" y="1825625"/>
          <a:ext cx="7010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95354483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18680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47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740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0.0316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5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7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0.00316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94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16921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665592D-CFFD-0041-B484-8A946FE5E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314" y="1556146"/>
            <a:ext cx="41275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EE422-3742-0343-9FD3-AAAD043013D9}"/>
              </a:ext>
            </a:extLst>
          </p:cNvPr>
          <p:cNvSpPr txBox="1"/>
          <p:nvPr/>
        </p:nvSpPr>
        <p:spPr>
          <a:xfrm>
            <a:off x="838200" y="4955059"/>
            <a:ext cx="71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如果每个样本都非常贵，那么提高精度会非常昂贵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00C90-855A-8543-BA21-93A8B8DE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E4C59EC-3C26-084B-8909-B88E4F8FE1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788047"/>
              </p:ext>
            </p:extLst>
          </p:nvPr>
        </p:nvGraphicFramePr>
        <p:xfrm>
          <a:off x="5356956" y="2342609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1" name="Document" r:id="rId4" imgW="9144000" imgH="190500" progId="Word.Document.12">
                  <p:embed/>
                </p:oleObj>
              </mc:Choice>
              <mc:Fallback>
                <p:oleObj name="Document" r:id="rId4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56956" y="2342609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188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EAC6-7980-4B4A-9CB6-5A4917DB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p</a:t>
            </a:r>
            <a:r>
              <a:rPr lang="en-US" altLang="zh-CN" dirty="0"/>
              <a:t>-value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46367-5442-EE41-8B04-56AB6546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P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值是个很有用，但也很有争议的统计量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目前来看，依旧无可替代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0474F-04EF-0544-A1AF-35C36C1A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452" y="2774441"/>
            <a:ext cx="6540503" cy="3926982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344F910-72DE-9444-A989-583C0287B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609998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31" name="Document" r:id="rId4" imgW="9144000" imgH="190500" progId="Word.Document.12">
                  <p:embed/>
                </p:oleObj>
              </mc:Choice>
              <mc:Fallback>
                <p:oleObj name="Document" r:id="rId4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6E0DB69-7D4B-4440-9C1C-179B405C10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699402"/>
              </p:ext>
            </p:extLst>
          </p:nvPr>
        </p:nvGraphicFramePr>
        <p:xfrm>
          <a:off x="973245" y="3596165"/>
          <a:ext cx="914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32" name="Document" r:id="rId6" imgW="9144000" imgH="965200" progId="Word.Document.12">
                  <p:embed/>
                </p:oleObj>
              </mc:Choice>
              <mc:Fallback>
                <p:oleObj name="Document" r:id="rId6" imgW="9144000" imgH="96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3245" y="3596165"/>
                        <a:ext cx="914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F76E5-474B-124F-9037-52070A42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05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C1FA-B7C6-CA4F-A5B9-547C655D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-value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的特征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8AF5D-833D-4E4E-A845-E91AF5FA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服从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Beta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值越小（越极端），方差越大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147BF-A675-124B-B1BB-B061BF4C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60" y="3025469"/>
            <a:ext cx="4083920" cy="2431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950B3A-B65B-B84A-BCE6-0ACD59885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42" y="1120775"/>
            <a:ext cx="5461000" cy="53721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505141FA-319A-8241-AEF4-D566250A08F7}"/>
              </a:ext>
            </a:extLst>
          </p:cNvPr>
          <p:cNvSpPr/>
          <p:nvPr/>
        </p:nvSpPr>
        <p:spPr>
          <a:xfrm>
            <a:off x="6425852" y="5774499"/>
            <a:ext cx="5766148" cy="42751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2D8A7-3EB0-1C4F-ACD0-4AD3F9ED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97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A737-8E64-AC4D-97BE-9A76C0F1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(linear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2D0F8-5B72-6B4D-A1D7-4B8FE9D14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9212" y="1789418"/>
            <a:ext cx="4357840" cy="36968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F505D0C-A820-8942-AE30-5B5A68306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3131" y="2302017"/>
            <a:ext cx="4445000" cy="2933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C4D05-5EFA-0541-8E35-220DC457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76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5439-98C6-8546-82CF-32CD1B32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样本大小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92699-39AB-C146-9DD3-B1996E07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151" y="216958"/>
            <a:ext cx="6870755" cy="6437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D0A98-7E38-7E40-99D2-45F97BE6F143}"/>
              </a:ext>
            </a:extLst>
          </p:cNvPr>
          <p:cNvSpPr txBox="1"/>
          <p:nvPr/>
        </p:nvSpPr>
        <p:spPr>
          <a:xfrm>
            <a:off x="838200" y="1337734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en-AU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:{1,2,3,…,100}</a:t>
            </a:r>
          </a:p>
          <a:p>
            <a:endParaRPr lang="en-AU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抽</a:t>
            </a:r>
            <a:r>
              <a:rPr lang="en-US" altLang="zh-CN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</a:t>
            </a:r>
            <a:r>
              <a:rPr lang="zh-CN" altLang="en-US" sz="28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800" dirty="0">
                <a:highlight>
                  <a:srgbClr val="C0C0C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每次抽</a:t>
            </a:r>
            <a:r>
              <a:rPr lang="en-US" altLang="zh-CN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49</a:t>
            </a:r>
            <a:r>
              <a:rPr lang="zh-CN" altLang="en-US" sz="28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AU" sz="2800" dirty="0">
                <a:latin typeface="Kaiti SC" panose="02010600040101010101" pitchFamily="2" charset="-122"/>
                <a:ea typeface="Kaiti SC" panose="02010600040101010101" pitchFamily="2" charset="-122"/>
              </a:rPr>
              <a:t>取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endParaRPr lang="en-US" sz="2800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4B676-120C-6947-8B7A-5D79FBFE4C49}"/>
              </a:ext>
            </a:extLst>
          </p:cNvPr>
          <p:cNvSpPr txBox="1"/>
          <p:nvPr/>
        </p:nvSpPr>
        <p:spPr>
          <a:xfrm>
            <a:off x="838203" y="39624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结论：</a:t>
            </a:r>
            <a:r>
              <a:rPr lang="zh-CN" alt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不变，抽样方差随样本变小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99DBF-151B-5F44-B2E0-63442432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4" y="5135649"/>
            <a:ext cx="3771900" cy="1536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5B861B-71B0-A148-AACF-87B7F75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8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James Lind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1716-1794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1740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年，英国远征美洲，攻打西班牙人，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船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1900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人，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人生还，大多死于维生素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缺乏症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苏格兰医生，海军军医，被坏血病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困扰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800" u="sng" dirty="0">
                <a:latin typeface="Kaiti SC" panose="02010600040101010101" pitchFamily="2" charset="-122"/>
                <a:ea typeface="Kaiti SC" panose="02010600040101010101" pitchFamily="2" charset="-122"/>
              </a:rPr>
              <a:t>1747.5.20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sz="1800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800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sz="16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sz="16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sz="16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sz="16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br>
              <a:rPr lang="en-AU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AU" altLang="zh-CN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1600" dirty="0">
                <a:latin typeface="Kaiti SC" panose="02010600040101010101" pitchFamily="2" charset="-122"/>
                <a:ea typeface="Kaiti SC" panose="02010600040101010101" pitchFamily="2" charset="-122"/>
              </a:rPr>
              <a:t>细看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起来，其实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Lind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并不知道其所进行试验的真正意义，也对柑橘类疗效十分疑惑。也没有能够很好地说服其他医生，所以要几十年后，维生素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的疗法才被海军采用 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[P147]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D509D-637D-E94B-8C87-05865C6C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FC2-A873-CF48-9723-18728610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EB8EE-5C39-0E4E-ACA8-E25D99FA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1568450"/>
            <a:ext cx="7625375" cy="457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9808-6DB9-4945-9140-2F40C1F82519}"/>
              </a:ext>
            </a:extLst>
          </p:cNvPr>
          <p:cNvSpPr txBox="1"/>
          <p:nvPr/>
        </p:nvSpPr>
        <p:spPr>
          <a:xfrm>
            <a:off x="694267" y="2015067"/>
            <a:ext cx="382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[2,</a:t>
            </a:r>
            <a:r>
              <a:rPr lang="en-US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(8-5/5)=</a:t>
            </a:r>
            <a:r>
              <a:rPr lang="en-AU" altLang="zh-CN" sz="20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</a:t>
            </a:r>
            <a:endParaRPr lang="en-US" altLang="zh-CN" sz="20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[18,</a:t>
            </a:r>
            <a:r>
              <a:rPr lang="en-US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32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(32-25)/25=</a:t>
            </a:r>
            <a:r>
              <a:rPr lang="en-AU" altLang="zh-CN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0.28</a:t>
            </a:r>
            <a:endParaRPr lang="en-US" altLang="zh-CN" sz="2000" dirty="0">
              <a:highlight>
                <a:srgbClr val="00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枚硬币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[41,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59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之间</a:t>
            </a:r>
            <a:r>
              <a:rPr lang="en-AU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; (59-50)/50=</a:t>
            </a:r>
            <a:r>
              <a:rPr lang="en-AU" altLang="zh-CN" sz="2000" dirty="0">
                <a:solidFill>
                  <a:schemeClr val="bg1"/>
                </a:solidFill>
                <a:highlight>
                  <a:srgbClr val="00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0.18</a:t>
            </a:r>
            <a:endParaRPr lang="en-US" sz="2000" dirty="0">
              <a:solidFill>
                <a:schemeClr val="bg1"/>
              </a:solidFill>
              <a:highlight>
                <a:srgbClr val="00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9EE52-1702-9940-AE84-77C672C1E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42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7E2D-E612-DB41-8793-5A3C0E2A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国内例子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42F48-5D1D-BA40-AC7E-E89234D5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我国有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个“长寿之乡”（截至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2016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年），其中广西最多，为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25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个，遥遥领先其后的广东（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个）和山东（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个）。那么，人均预期寿命在全国排第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名的广西，为何长寿之乡的数量居全国之首，百岁老人比例远超经济发达的北京、上海、广东等地？为何广西贫困的喀斯特山区竟成了中国罕见的“极高寿”老人（即百岁老人）密集区？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长寿之乡巴马。巴盘屯是一个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500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多人的壮族小村落，却有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位百岁老人，因此成为闻名遐迩的“长寿村”。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巴马人称长寿的秘密是“神仙水”，原来巴马有条河叫盘阳河，河水中含有丰富的矿物质及微量元素，其中最引人注目的是一种叫硒的元素。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据专家证实，巴马的土壤、谷物中的硒含量高于全国水平</a:t>
            </a:r>
            <a:r>
              <a:rPr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倍以上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。更为奇特的是，这个地方高血压、糖尿病、心脏病、脑血栓、肝炎、皮肤病、眼病等症的发病率很低，有卫生记录以来，五六十年内没有一个肿瘤患者，</a:t>
            </a:r>
            <a:r>
              <a:rPr lang="zh-CN" altLang="en-US" sz="20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很多居民常年不生病、不吃药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，正是</a:t>
            </a:r>
            <a:r>
              <a:rPr lang="zh-CN" altLang="en-US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因为食物和水源中富含硒，这里的人们才能延年益寿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66632-C3C6-C54C-9960-A8E73F13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E0F8-BF7F-824B-9C90-6C55DFC1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2BE2-F44E-CD4D-9778-3E89155B7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9893"/>
          </a:xfrm>
        </p:spPr>
        <p:txBody>
          <a:bodyPr/>
          <a:lstStyle/>
          <a:p>
            <a:r>
              <a:rPr lang="en-US" dirty="0"/>
              <a:t>5 number: smallest, 25%, median, 75%, largest; 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20B98-287B-9F42-9F92-C302B3C0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64" y="2254685"/>
            <a:ext cx="7683320" cy="4613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3942C-045F-8946-A36B-F9784A86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6" y="4423524"/>
            <a:ext cx="3194834" cy="19182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57D93-0D5D-E544-9EDC-4D22C5DF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9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B35-2E9E-D443-BBDA-711333D0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常见概率分布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B726-AF0F-2144-9546-6B5B09D9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9893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[Bernoulli(p)]</a:t>
            </a:r>
          </a:p>
          <a:p>
            <a:r>
              <a:rPr lang="zh-CN" altLang="en-US" sz="2000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n,p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离散连续分布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[Discrete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uniform]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[Geometric(p)]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超几何分布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[Hypergeometric]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负二项分布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[Negative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r,p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泊松分布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[Poisson(r)]</a:t>
            </a:r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A436D-64CC-8D4B-9DF4-695323A59A54}"/>
              </a:ext>
            </a:extLst>
          </p:cNvPr>
          <p:cNvSpPr txBox="1">
            <a:spLocks/>
          </p:cNvSpPr>
          <p:nvPr/>
        </p:nvSpPr>
        <p:spPr>
          <a:xfrm>
            <a:off x="6026052" y="1827713"/>
            <a:ext cx="4259893" cy="46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贝塔分布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[Beta (alpha,</a:t>
            </a:r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beta)]</a:t>
            </a:r>
          </a:p>
          <a:p>
            <a:r>
              <a:rPr lang="zh-CN" altLang="en-US" sz="1200" dirty="0">
                <a:latin typeface="Kaiti SC" panose="02010600040101010101" pitchFamily="2" charset="-122"/>
                <a:ea typeface="Kaiti SC" panose="02010600040101010101" pitchFamily="2" charset="-122"/>
              </a:rPr>
              <a:t>柯西分布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[Binomial(</a:t>
            </a:r>
            <a:r>
              <a:rPr lang="en-US" altLang="zh-CN" sz="1200" dirty="0" err="1">
                <a:latin typeface="Kaiti SC" panose="02010600040101010101" pitchFamily="2" charset="-122"/>
                <a:ea typeface="Kaiti SC" panose="02010600040101010101" pitchFamily="2" charset="-122"/>
              </a:rPr>
              <a:t>theta,p</a:t>
            </a:r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Chi</a:t>
            </a:r>
            <a:r>
              <a:rPr lang="zh-CN" altLang="en-US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squared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Exponential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Gamma[Poisson()]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Logistic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Lognormal</a:t>
            </a:r>
          </a:p>
          <a:p>
            <a:r>
              <a:rPr lang="en-US" altLang="zh-CN" sz="2000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Normal/Gaussian</a:t>
            </a:r>
          </a:p>
          <a:p>
            <a:r>
              <a:rPr lang="en-US" altLang="zh-CN" sz="1200" dirty="0">
                <a:latin typeface="Kaiti SC" panose="02010600040101010101" pitchFamily="2" charset="-122"/>
                <a:ea typeface="Kaiti SC" panose="02010600040101010101" pitchFamily="2" charset="-122"/>
              </a:rPr>
              <a:t>Pareto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</a:p>
          <a:p>
            <a:r>
              <a:rPr lang="en-US" altLang="zh-CN" sz="2000" i="1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Uniform</a:t>
            </a:r>
          </a:p>
          <a:p>
            <a:r>
              <a:rPr lang="en-US" altLang="zh-CN" sz="1200" i="1" dirty="0">
                <a:latin typeface="Kaiti SC" panose="02010600040101010101" pitchFamily="2" charset="-122"/>
                <a:ea typeface="Kaiti SC" panose="02010600040101010101" pitchFamily="2" charset="-122"/>
              </a:rPr>
              <a:t>Weibull</a:t>
            </a:r>
          </a:p>
          <a:p>
            <a:endParaRPr lang="en-US" sz="12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024F69-F3F4-3D4D-9926-41550D50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207381"/>
            <a:ext cx="3429000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0B6523-9B2E-6149-9BE6-F4AA5E7E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4556342"/>
            <a:ext cx="3429000" cy="2190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D8AB88-9000-294B-B38B-38905D92EFB1}"/>
              </a:ext>
            </a:extLst>
          </p:cNvPr>
          <p:cNvSpPr/>
          <p:nvPr/>
        </p:nvSpPr>
        <p:spPr>
          <a:xfrm>
            <a:off x="6026052" y="4398131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778F0-3EB8-2248-9F4A-1676BC301BF7}"/>
              </a:ext>
            </a:extLst>
          </p:cNvPr>
          <p:cNvSpPr/>
          <p:nvPr/>
        </p:nvSpPr>
        <p:spPr>
          <a:xfrm>
            <a:off x="861392" y="2145998"/>
            <a:ext cx="3050208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5B8510-1A97-C24C-BCB3-728D5A2461C6}"/>
              </a:ext>
            </a:extLst>
          </p:cNvPr>
          <p:cNvSpPr/>
          <p:nvPr/>
        </p:nvSpPr>
        <p:spPr>
          <a:xfrm>
            <a:off x="6026054" y="5092395"/>
            <a:ext cx="2479121" cy="4995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2272A-9FEA-5A4C-B062-CB7D4D2D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4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F170-84BB-2A47-9E53-3D34D95C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伯努利分布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182BE-1C81-0049-AF62-0D2FC5F3A6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040546"/>
              </p:ext>
            </p:extLst>
          </p:nvPr>
        </p:nvGraphicFramePr>
        <p:xfrm>
          <a:off x="947738" y="1955800"/>
          <a:ext cx="91440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" name="Document" r:id="rId3" imgW="9144000" imgH="2311400" progId="Word.Document.12">
                  <p:embed/>
                </p:oleObj>
              </mc:Choice>
              <mc:Fallback>
                <p:oleObj name="Document" r:id="rId3" imgW="9144000" imgH="231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738" y="1955800"/>
                        <a:ext cx="91440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28E78A-92D7-AE42-9D4E-A4122ECE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189" y="10319"/>
            <a:ext cx="1715346" cy="192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E8259-E4D8-4043-BDC0-7C6D04ACEEA9}"/>
              </a:ext>
            </a:extLst>
          </p:cNvPr>
          <p:cNvSpPr txBox="1"/>
          <p:nvPr/>
        </p:nvSpPr>
        <p:spPr>
          <a:xfrm>
            <a:off x="9063046" y="2025651"/>
            <a:ext cx="3115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Jacob Bernoulli (also known as James or Jacques) (1654 – 1705)</a:t>
            </a:r>
            <a:endParaRPr 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59F5-B1BC-964F-85C6-9396EEA32A8C}"/>
              </a:ext>
            </a:extLst>
          </p:cNvPr>
          <p:cNvSpPr txBox="1"/>
          <p:nvPr/>
        </p:nvSpPr>
        <p:spPr>
          <a:xfrm>
            <a:off x="947804" y="4759890"/>
            <a:ext cx="778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性别（男，女，约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23:22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；中国男性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71351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万，女性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68187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EDD26-1248-524A-9F69-632F570C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76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A74F-F00C-BE49-9FB3-FC1100B3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ABC8A-45FB-5040-A9D9-91619CE12B0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507689"/>
              </p:ext>
            </p:extLst>
          </p:nvPr>
        </p:nvGraphicFramePr>
        <p:xfrm>
          <a:off x="1098550" y="2189163"/>
          <a:ext cx="91440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" name="Document" r:id="rId3" imgW="9144000" imgH="2070100" progId="Word.Document.12">
                  <p:embed/>
                </p:oleObj>
              </mc:Choice>
              <mc:Fallback>
                <p:oleObj name="Document" r:id="rId3" imgW="91440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2189163"/>
                        <a:ext cx="91440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636DFB-7B65-A245-B212-61F8307B4680}"/>
              </a:ext>
            </a:extLst>
          </p:cNvPr>
          <p:cNvSpPr txBox="1"/>
          <p:nvPr/>
        </p:nvSpPr>
        <p:spPr>
          <a:xfrm>
            <a:off x="947804" y="4759890"/>
            <a:ext cx="778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枚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硬币（正面，反面，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1:1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彩票（中奖，不中奖，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98B62D-8ACF-4C49-A882-8E5C933B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54" y="2705622"/>
            <a:ext cx="4353949" cy="41523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1CA842-AB08-AD41-92AB-E7B9C386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90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BFE0-A495-4C45-B53F-658461E9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MLE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Fisher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Information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7B165-5C4B-764E-8578-2855AA4C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D853DC7-361E-AE46-B4D4-E62E413A3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15472"/>
              </p:ext>
            </p:extLst>
          </p:nvPr>
        </p:nvGraphicFramePr>
        <p:xfrm>
          <a:off x="1524000" y="2322513"/>
          <a:ext cx="91440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0" name="Document" r:id="rId3" imgW="9144000" imgH="2209800" progId="Word.Document.12">
                  <p:embed/>
                </p:oleObj>
              </mc:Choice>
              <mc:Fallback>
                <p:oleObj name="Document" r:id="rId3" imgW="9144000" imgH="2209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2322513"/>
                        <a:ext cx="9144000" cy="22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566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0A40-96B5-114D-9CCD-2E617D6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高斯分布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5586-DD1E-4541-BFAF-7580F2CDA88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928043"/>
              </p:ext>
            </p:extLst>
          </p:nvPr>
        </p:nvGraphicFramePr>
        <p:xfrm>
          <a:off x="1048012" y="1795922"/>
          <a:ext cx="914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" name="Document" r:id="rId3" imgW="9144000" imgH="1828800" progId="Word.Document.12">
                  <p:embed/>
                </p:oleObj>
              </mc:Choice>
              <mc:Fallback>
                <p:oleObj name="Document" r:id="rId3" imgW="9144000" imgH="182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8012" y="1795922"/>
                        <a:ext cx="914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A3FFEE1-80B8-F846-AE1B-BBB829F0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0386" y="3599670"/>
            <a:ext cx="5044035" cy="3222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B5131-3961-AA4F-BC74-7376C392A6BA}"/>
              </a:ext>
            </a:extLst>
          </p:cNvPr>
          <p:cNvSpPr txBox="1"/>
          <p:nvPr/>
        </p:nvSpPr>
        <p:spPr>
          <a:xfrm>
            <a:off x="1048012" y="4070959"/>
            <a:ext cx="575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实例：</a:t>
            </a:r>
            <a:endParaRPr lang="en-US" altLang="zh-CN" b="1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测量误差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抛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次硬币，正面的次数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很多统计测验最终趋近正态分布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04CA2-43B8-CA4C-BAA9-FE757A62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01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BDAD-7BDF-2642-B56F-B891C958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766B8-343F-074E-B747-3A062E780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8" y="2302937"/>
            <a:ext cx="5003098" cy="383434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B6BD3-F628-7747-A966-5F1B33F1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68" y="1206500"/>
            <a:ext cx="6197600" cy="4749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F05BA-7077-954D-B0F9-94B8AEAC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71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3012A-A90A-164B-935D-98638F03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正态分布的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MLE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Fisher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Information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5AE54-423E-9040-BB19-1D6F393D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53D6F2-E672-0241-9B2F-59FF216CF5F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951006"/>
              </p:ext>
            </p:extLst>
          </p:nvPr>
        </p:nvGraphicFramePr>
        <p:xfrm>
          <a:off x="1524000" y="1689100"/>
          <a:ext cx="9144000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4" name="Document" r:id="rId3" imgW="9144000" imgH="4622800" progId="Word.Document.12">
                  <p:embed/>
                </p:oleObj>
              </mc:Choice>
              <mc:Fallback>
                <p:oleObj name="Document" r:id="rId3" imgW="9144000" imgH="462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689100"/>
                        <a:ext cx="9144000" cy="462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368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B53C-F214-7D45-B87C-FBBC3B08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流行病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E0E13-67BC-D544-9219-2006DE23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E673A5-A13A-C84E-B77E-3E868A43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772" y="1484242"/>
            <a:ext cx="5305228" cy="494968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5DB054-5987-D849-950E-C3F80409B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1854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伦敦霍乱爆发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John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Snow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调查了发病地区，推测霍乱流行与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Broad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Street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水井遭</a:t>
            </a:r>
            <a:r>
              <a:rPr lang="zh-CN" altLang="en-US" sz="2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霍乱弧菌病原体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污染了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当时并不知道）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John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Snow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被称为“流行病学之父”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760E74-1E07-0043-927A-C84E89A3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10" y="4175538"/>
            <a:ext cx="1405564" cy="18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11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000F19-EF9C-EF43-B564-F27173A1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59" y="140127"/>
            <a:ext cx="6489700" cy="182245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057FE47-96B0-0B49-ACCB-BCAC1853E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893400"/>
              </p:ext>
            </p:extLst>
          </p:nvPr>
        </p:nvGraphicFramePr>
        <p:xfrm>
          <a:off x="691865" y="2254215"/>
          <a:ext cx="1651000" cy="345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99813537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325924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9.1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10.4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0693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10.2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021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9.9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10.5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679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9.8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10.5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2639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10.4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10.9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6357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10.4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10.2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5985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10.5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10.7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9398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10.2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10.7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886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10.4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10.4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699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10.5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10.7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540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10.7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10.8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446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9.9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10.6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48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10.5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785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10.7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10.4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475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sng" strike="noStrike" dirty="0">
                          <a:solidFill>
                            <a:schemeClr val="accent1"/>
                          </a:solidFill>
                          <a:effectLst/>
                        </a:rPr>
                        <a:t>10.8</a:t>
                      </a:r>
                      <a:endParaRPr lang="en-US" sz="1200" b="1" i="0" u="sng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sng" strike="noStrike" dirty="0">
                          <a:solidFill>
                            <a:schemeClr val="accent1"/>
                          </a:solidFill>
                          <a:effectLst/>
                        </a:rPr>
                        <a:t>10.4</a:t>
                      </a:r>
                      <a:endParaRPr lang="en-US" sz="1200" b="1" i="0" u="sng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92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10.5266667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41639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0.44593401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0.20517124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572942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66018-053F-0C46-8DAC-59C9BF97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70E0C5-A5D9-B04D-B2F0-4A2A475C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40" y="2077576"/>
            <a:ext cx="1836420" cy="1836420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74792-B177-044C-976C-472F7DD5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918" y="4131664"/>
            <a:ext cx="1836420" cy="1836420"/>
          </a:xfrm>
          <a:prstGeom prst="rect">
            <a:avLst/>
          </a:prstGeom>
          <a:solidFill>
            <a:schemeClr val="accent1"/>
          </a:solidFill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E2E2757-B83D-A145-8F09-20B8BF3684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322142"/>
              </p:ext>
            </p:extLst>
          </p:nvPr>
        </p:nvGraphicFramePr>
        <p:xfrm>
          <a:off x="7640583" y="2201119"/>
          <a:ext cx="4008078" cy="3747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84520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47D2-589D-F14E-AD83-844DFA18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身高是比较典型的正态分布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2E580-045A-D241-B0BD-79E3280E7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494" y="1366198"/>
            <a:ext cx="8041217" cy="267522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87605-D6E1-FC45-A67A-F95A284E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33" y="3700365"/>
            <a:ext cx="8041217" cy="3587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/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5A19A9-D15F-4343-A2DF-0BB681C59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4474254"/>
                <a:ext cx="6096000" cy="1397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C23CB-C7EB-554E-AF4B-5F5C89E8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06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EAED-4EB3-6046-964D-6B0C06D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标准正态分布</a:t>
            </a:r>
            <a:endParaRPr lang="en-US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3A621-6AF4-F747-99B3-9530B7F1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1" y="1708150"/>
            <a:ext cx="6026150" cy="5024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/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=1.28, &gt;0.90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=1.64, &gt;0.95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AU" i="1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=1.95, &gt;0.975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8B9CD4-4624-0244-A737-0B0726A07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62" y="2899455"/>
                <a:ext cx="6096000" cy="1397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30C3D-3F8A-A94A-B5C8-F08B13D2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91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08EE-D41B-4540-AA6A-9D44EBA8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寂寞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沙洲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0E157-A82F-2B40-8AF7-0823246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" y="1521794"/>
            <a:ext cx="6818272" cy="4552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58C30-7A8C-0448-85F5-E1311113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3E34AFE-5FD1-E84C-BA76-0CB2AC3F0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094127"/>
              </p:ext>
            </p:extLst>
          </p:nvPr>
        </p:nvGraphicFramePr>
        <p:xfrm>
          <a:off x="6620405" y="2709863"/>
          <a:ext cx="91440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2" name="Document" r:id="rId5" imgW="9144000" imgH="1435100" progId="Word.Document.12">
                  <p:embed/>
                </p:oleObj>
              </mc:Choice>
              <mc:Fallback>
                <p:oleObj name="Document" r:id="rId5" imgW="9144000" imgH="143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0405" y="2709863"/>
                        <a:ext cx="91440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4525769-1991-044A-B958-CC45CAC9A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23604" y="4284664"/>
            <a:ext cx="4875742" cy="243787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D33FD-AE62-884C-A964-EC95FA60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29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1EAB-3E79-C541-B6F4-5FA97D03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找朋友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81414-B674-2C41-BDFF-FB4371AB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从中国人身高看（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亿），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2.43e+13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的概率，几乎不可能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从荷兰人身高看（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1700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万），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13149312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稀有但是有可能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478EE-FB52-1140-A762-02E6657B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692" y="312346"/>
            <a:ext cx="1605108" cy="208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91B01-AD1B-984A-9D3A-A39BBCDB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12067"/>
            <a:ext cx="3281340" cy="342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950A3-45C6-5143-B0E3-2B64BB05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08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1F98-4B42-9C4F-B518-D760F5F6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从群体中抽样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CE12-EDFF-F64C-85A3-4BE2F377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当一个样本从群体中抽取，</a:t>
            </a:r>
            <a:b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就成为一个随机样本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随机样本可以反映群体的特征</a:t>
            </a:r>
            <a:endParaRPr lang="en-US" altLang="zh-CN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1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42BB3-474C-6D4A-B036-9CD5D1E2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2" y="838995"/>
            <a:ext cx="6385758" cy="53247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96DF1-B781-354B-B6B2-C1A43008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54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3341-5FBF-3F46-ADAF-415D1B00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个样本中抽取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个，连续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D1A8-0140-9A4C-AED1-F9F38294E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群体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真实均值是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红线之间范围是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95%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lang="zh-CN" altLang="en-US" sz="2400" dirty="0">
                <a:highlight>
                  <a:srgbClr val="FF00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置信区间</a:t>
            </a:r>
            <a:endParaRPr lang="en-US" altLang="zh-CN" sz="2400" dirty="0">
              <a:highlight>
                <a:srgbClr val="FF00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AU" sz="2400" dirty="0">
                <a:latin typeface="Kaiti SC" panose="02010600040101010101" pitchFamily="2" charset="-122"/>
                <a:ea typeface="Kaiti SC" panose="02010600040101010101" pitchFamily="2" charset="-122"/>
              </a:rPr>
              <a:t>每个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估计值都是群体均值的“</a:t>
            </a:r>
            <a:r>
              <a:rPr lang="zh-CN" altLang="en-US" sz="24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无偏估计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”</a:t>
            </a:r>
            <a:endParaRPr lang="en-AU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D5083-F963-4F4C-A64C-22E6235C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2" y="1825625"/>
            <a:ext cx="5738139" cy="478472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69B948-0BA4-824A-9090-1E4EA7454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236619"/>
              </p:ext>
            </p:extLst>
          </p:nvPr>
        </p:nvGraphicFramePr>
        <p:xfrm>
          <a:off x="-1117600" y="3446463"/>
          <a:ext cx="91440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0" name="Document" r:id="rId4" imgW="9144000" imgH="2197100" progId="Word.Document.12">
                  <p:embed/>
                </p:oleObj>
              </mc:Choice>
              <mc:Fallback>
                <p:oleObj name="Document" r:id="rId4" imgW="9144000" imgH="2197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17600" y="3446463"/>
                        <a:ext cx="914400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CCC73-1607-7049-99C6-B8096252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6B92-EC86-EC4A-AAC0-75A9C9ED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分布、学生氏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D88D-2097-8744-A937-3D10BAFDE51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92519"/>
              </p:ext>
            </p:extLst>
          </p:nvPr>
        </p:nvGraphicFramePr>
        <p:xfrm>
          <a:off x="1035224" y="1777934"/>
          <a:ext cx="9144000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9" name="Document" r:id="rId3" imgW="9144000" imgH="3517900" progId="Word.Document.12">
                  <p:embed/>
                </p:oleObj>
              </mc:Choice>
              <mc:Fallback>
                <p:oleObj name="Document" r:id="rId3" imgW="9144000" imgH="351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224" y="1777934"/>
                        <a:ext cx="9144000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650E2C4C-1762-264D-B862-AB679675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0166" y="3571874"/>
            <a:ext cx="4012502" cy="320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269BD-806B-6444-8F27-4D2F85BF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298" y="12526"/>
            <a:ext cx="1790176" cy="2304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66D658-F33D-A740-8307-EC386254D2A9}"/>
              </a:ext>
            </a:extLst>
          </p:cNvPr>
          <p:cNvSpPr txBox="1"/>
          <p:nvPr/>
        </p:nvSpPr>
        <p:spPr>
          <a:xfrm>
            <a:off x="10389298" y="2417523"/>
            <a:ext cx="172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“Student”</a:t>
            </a:r>
          </a:p>
          <a:p>
            <a:r>
              <a:rPr lang="en-US" altLang="zh-CN" dirty="0"/>
              <a:t>William</a:t>
            </a:r>
            <a:r>
              <a:rPr lang="zh-CN" altLang="en-US" dirty="0"/>
              <a:t> </a:t>
            </a:r>
            <a:r>
              <a:rPr lang="en-US" altLang="zh-CN" dirty="0" err="1"/>
              <a:t>Gosset</a:t>
            </a:r>
            <a:endParaRPr lang="en-US" altLang="zh-CN" dirty="0"/>
          </a:p>
          <a:p>
            <a:r>
              <a:rPr lang="en-US" altLang="zh-CN" dirty="0"/>
              <a:t>1876-1937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3A35A-8BC9-BF4C-804C-8265766E8F6C}"/>
              </a:ext>
            </a:extLst>
          </p:cNvPr>
          <p:cNvSpPr txBox="1"/>
          <p:nvPr/>
        </p:nvSpPr>
        <p:spPr>
          <a:xfrm>
            <a:off x="1035224" y="5511452"/>
            <a:ext cx="3987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参数检验，比如回归方程的参数检验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59087-F40A-1E46-945A-142B5FD5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18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4BA-6810-AB47-AA1E-2BBACD94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altLang="zh-CN" dirty="0" err="1"/>
              <a:t>osset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Guinness,</a:t>
            </a:r>
            <a:r>
              <a:rPr lang="zh-CN" altLang="en-US" dirty="0"/>
              <a:t> </a:t>
            </a:r>
            <a:r>
              <a:rPr lang="en-US" altLang="zh-CN" i="1" dirty="0"/>
              <a:t>Student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7F091-688D-7249-92B5-47DE996F0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979" y="939452"/>
            <a:ext cx="2856982" cy="2968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BEB7-DF57-944D-AF60-27009E6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2" y="3941520"/>
            <a:ext cx="5775222" cy="286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13391-3692-2247-9064-394CDB2E3C92}"/>
              </a:ext>
            </a:extLst>
          </p:cNvPr>
          <p:cNvSpPr txBox="1"/>
          <p:nvPr/>
        </p:nvSpPr>
        <p:spPr>
          <a:xfrm>
            <a:off x="838200" y="2091847"/>
            <a:ext cx="5537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Gosset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在爱尔兰的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Guinness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啤酒厂工作，发现用正态检验无法正确估算“小样本”数据的显著水平。于是他在实践中自己发展出了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测验的思路，在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Karl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Pearson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的帮助下完善了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测验。但啤酒厂不同意他实名发表研究，他就以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为笔名发表了这篇论文。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这篇论文是统计上最重要的论文之一。</a:t>
            </a:r>
            <a:r>
              <a:rPr lang="en-US" altLang="zh-CN" i="1" dirty="0"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测验至今为止还是最常使用的统计测验。</a:t>
            </a:r>
            <a:endParaRPr lang="en-AU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AU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﻿“He is a very pleasant chap. Not at all the autocrat of the t table” (quoted in Kendall, 1952, p. 159)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0B854-431D-8B4C-AEF3-A88FBE580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18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D970-F2DC-4A44-BFB2-C976B48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34" y="2431915"/>
            <a:ext cx="4097053" cy="13255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常见分布的关系图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Leemis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1986,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Am</a:t>
            </a:r>
            <a:r>
              <a:rPr lang="zh-CN" altLang="en-US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i="1" dirty="0">
                <a:latin typeface="Kaiti SC" panose="02010600040101010101" pitchFamily="2" charset="-122"/>
                <a:ea typeface="Kaiti SC" panose="02010600040101010101" pitchFamily="2" charset="-122"/>
              </a:rPr>
              <a:t>Statist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40:143-6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4BDE5-F168-754D-B2B4-75C3D7D2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63" y="38622"/>
            <a:ext cx="5872480" cy="6705600"/>
          </a:xfrm>
          <a:prstGeom prst="rect">
            <a:avLst/>
          </a:prstGeom>
          <a:scene3d>
            <a:camera prst="orthographicFront">
              <a:rot lat="0" lon="21599969" rev="0"/>
            </a:camera>
            <a:lightRig rig="threePt" dir="t"/>
          </a:scene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45FEC-945F-D847-AFDB-3D78EC3C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0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临床试验设计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2FC95-0175-D547-86F7-574A53BB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3D33-96CA-5941-8805-051D133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卡方分布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BBC6BA-7B79-394F-A82D-8D0CFBAE6A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166860"/>
              </p:ext>
            </p:extLst>
          </p:nvPr>
        </p:nvGraphicFramePr>
        <p:xfrm>
          <a:off x="1098550" y="1801267"/>
          <a:ext cx="91440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7" name="Document" r:id="rId3" imgW="9144000" imgH="2844800" progId="Word.Document.12">
                  <p:embed/>
                </p:oleObj>
              </mc:Choice>
              <mc:Fallback>
                <p:oleObj name="Document" r:id="rId3" imgW="9144000" imgH="284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550" y="1801267"/>
                        <a:ext cx="9144000" cy="284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3D450F4-B5C2-3D44-A544-58B3DEC9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465" y="3520508"/>
            <a:ext cx="4945171" cy="3296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6100A-2CAF-1844-B26D-CB7933891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0440" y="35839"/>
            <a:ext cx="1712894" cy="224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94D6C-AC5B-D947-9218-B8CCB2F48B05}"/>
              </a:ext>
            </a:extLst>
          </p:cNvPr>
          <p:cNvSpPr txBox="1"/>
          <p:nvPr/>
        </p:nvSpPr>
        <p:spPr>
          <a:xfrm>
            <a:off x="10326120" y="2384425"/>
            <a:ext cx="17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 Pearson</a:t>
            </a:r>
          </a:p>
          <a:p>
            <a:pPr algn="ctr"/>
            <a:r>
              <a:rPr lang="en-US" dirty="0"/>
              <a:t>1857-1936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9EAEF-EC75-F446-9046-7A46D6F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52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2060-C4C1-F642-9446-495BB6D5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Kaiti SC" panose="02010600040101010101" pitchFamily="2" charset="-122"/>
                <a:ea typeface="Kaiti SC" panose="02010600040101010101" pitchFamily="2" charset="-122"/>
              </a:rPr>
              <a:t>F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分布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3FE481-BE3A-934C-94FF-2A83E061A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82919"/>
              </p:ext>
            </p:extLst>
          </p:nvPr>
        </p:nvGraphicFramePr>
        <p:xfrm>
          <a:off x="935278" y="1464590"/>
          <a:ext cx="91440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" name="Document" r:id="rId3" imgW="9144000" imgH="3568700" progId="Word.Document.12">
                  <p:embed/>
                </p:oleObj>
              </mc:Choice>
              <mc:Fallback>
                <p:oleObj name="Document" r:id="rId3" imgW="9144000" imgH="356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278" y="1464590"/>
                        <a:ext cx="91440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9337E10F-CD14-9B49-9A1B-940343DBC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261" y="3522316"/>
            <a:ext cx="4390372" cy="329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254-336E-0A49-B134-92FBAFA5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619" y="42905"/>
            <a:ext cx="1691488" cy="2542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91090-9A2B-B340-B9A1-75FFABF9775E}"/>
              </a:ext>
            </a:extLst>
          </p:cNvPr>
          <p:cNvSpPr txBox="1"/>
          <p:nvPr/>
        </p:nvSpPr>
        <p:spPr>
          <a:xfrm>
            <a:off x="10444145" y="2585689"/>
            <a:ext cx="185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</a:t>
            </a:r>
          </a:p>
          <a:p>
            <a:r>
              <a:rPr lang="en-US" dirty="0"/>
              <a:t>1890-1962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5832-861B-3945-8040-69B9D0967DC1}"/>
              </a:ext>
            </a:extLst>
          </p:cNvPr>
          <p:cNvSpPr txBox="1"/>
          <p:nvPr/>
        </p:nvSpPr>
        <p:spPr>
          <a:xfrm>
            <a:off x="1077238" y="5586608"/>
            <a:ext cx="460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用于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ANOVA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中的方差检验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A7C02-FDA9-4C4E-A859-67B1BAA8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2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4720-A99B-B34D-9CBA-9361D1D8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-value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3451-AD50-AC41-BBDA-6B1CA442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P-value distribution</a:t>
            </a:r>
            <a:r>
              <a:rPr lang="zh-CN" altLang="en-US" sz="2000" dirty="0"/>
              <a:t> </a:t>
            </a:r>
            <a:r>
              <a:rPr lang="en-US" altLang="zh-CN" sz="2000" dirty="0"/>
              <a:t>(beta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distribution)</a:t>
            </a:r>
            <a:endParaRPr lang="en-US" sz="2000" dirty="0"/>
          </a:p>
          <a:p>
            <a:r>
              <a:rPr lang="zh-CN" altLang="en-US" sz="2000" dirty="0"/>
              <a:t>财富榜 </a:t>
            </a:r>
            <a:endParaRPr lang="en-US" altLang="zh-CN" sz="2000" dirty="0"/>
          </a:p>
          <a:p>
            <a:r>
              <a:rPr lang="zh-CN" altLang="en-US" sz="2000" dirty="0"/>
              <a:t>王健林 而王健林的财富数则从去年的</a:t>
            </a:r>
            <a:endParaRPr lang="en-US" altLang="zh-CN" sz="2000" dirty="0"/>
          </a:p>
          <a:p>
            <a:r>
              <a:rPr lang="en-US" altLang="zh-CN" sz="2000" dirty="0"/>
              <a:t>1566.3</a:t>
            </a:r>
            <a:r>
              <a:rPr lang="zh-CN" altLang="en-US" sz="2000" dirty="0"/>
              <a:t>亿元跌至今年的</a:t>
            </a:r>
            <a:r>
              <a:rPr lang="en-US" altLang="zh-CN" sz="2000" dirty="0"/>
              <a:t>883.9</a:t>
            </a:r>
            <a:r>
              <a:rPr lang="zh-CN" altLang="en-US" sz="2000" dirty="0"/>
              <a:t>亿元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A0BE0-16BB-3846-8ED3-CA0AB9D2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42" y="1120775"/>
            <a:ext cx="5461000" cy="5372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928A8-BF5A-A04B-987A-73EF01E7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07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D94E-1339-F04F-ADE0-E3C4480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简单回归分析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(simple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91D94-AB4D-914A-BE1E-F016DE675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6144" y="3336108"/>
            <a:ext cx="4445000" cy="2933700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B4D48D-5591-094A-BE33-FA021799B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174766"/>
              </p:ext>
            </p:extLst>
          </p:nvPr>
        </p:nvGraphicFramePr>
        <p:xfrm>
          <a:off x="584896" y="1295529"/>
          <a:ext cx="91440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" name="Document" r:id="rId5" imgW="9144000" imgH="5791200" progId="Word.Document.12">
                  <p:embed/>
                </p:oleObj>
              </mc:Choice>
              <mc:Fallback>
                <p:oleObj name="Document" r:id="rId5" imgW="9144000" imgH="579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896" y="1295529"/>
                        <a:ext cx="914400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5D19B4-5844-9F4E-912C-82A02BB8A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037" y="72742"/>
            <a:ext cx="1855793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0E96A-24C1-4741-B0E6-3CBEF14CF216}"/>
              </a:ext>
            </a:extLst>
          </p:cNvPr>
          <p:cNvSpPr txBox="1"/>
          <p:nvPr/>
        </p:nvSpPr>
        <p:spPr>
          <a:xfrm>
            <a:off x="9645031" y="5448823"/>
            <a:ext cx="1929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</a:t>
            </a:r>
            <a:r>
              <a:rPr lang="en-US" dirty="0">
                <a:highlight>
                  <a:srgbClr val="FF00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pro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/>
              <a:t>ag</a:t>
            </a:r>
            <a:r>
              <a:rPr lang="en-US" dirty="0">
                <a:highlight>
                  <a:srgbClr val="00FFFF"/>
                </a:highlight>
              </a:rPr>
              <a:t>gress</a:t>
            </a:r>
            <a:r>
              <a:rPr lang="en-US" dirty="0"/>
              <a:t>ion</a:t>
            </a:r>
          </a:p>
          <a:p>
            <a:r>
              <a:rPr lang="en-US" dirty="0" err="1"/>
              <a:t>de</a:t>
            </a:r>
            <a:r>
              <a:rPr lang="en-US" dirty="0" err="1">
                <a:highlight>
                  <a:srgbClr val="00FFFF"/>
                </a:highlight>
              </a:rPr>
              <a:t>gress</a:t>
            </a:r>
            <a:r>
              <a:rPr lang="en-US" dirty="0" err="1"/>
              <a:t>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03F6D-8D2B-0D47-A8F0-55674DF7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50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E716-6229-E64A-BD68-8BB5249D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多元</a:t>
            </a:r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线性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(multiple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AU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linear regression)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560F0C-D068-544B-995E-B903077F3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482962"/>
              </p:ext>
            </p:extLst>
          </p:nvPr>
        </p:nvGraphicFramePr>
        <p:xfrm>
          <a:off x="973138" y="1467544"/>
          <a:ext cx="9144000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9" name="Document" r:id="rId3" imgW="9144000" imgH="4521200" progId="Word.Document.12">
                  <p:embed/>
                </p:oleObj>
              </mc:Choice>
              <mc:Fallback>
                <p:oleObj name="Document" r:id="rId3" imgW="9144000" imgH="45212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3B4D48D-5591-094A-BE33-FA021799B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38" y="1467544"/>
                        <a:ext cx="9144000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FF101-C58F-1247-8780-5B27F68D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32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D7CC-626C-154B-B711-57F7B520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二项分布型数据的分析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A33922-AD3B-0A45-9109-6C8D269AA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11579"/>
              </p:ext>
            </p:extLst>
          </p:nvPr>
        </p:nvGraphicFramePr>
        <p:xfrm>
          <a:off x="10604418" y="1901863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Hours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3.5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5.5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A24D64A-EA4C-8242-A442-F64FCF33A3B4}"/>
              </a:ext>
            </a:extLst>
          </p:cNvPr>
          <p:cNvSpPr txBox="1"/>
          <p:nvPr/>
        </p:nvSpPr>
        <p:spPr>
          <a:xfrm>
            <a:off x="838199" y="3306868"/>
            <a:ext cx="4072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使用线性模型会有下列问题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概率只能在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0-1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的区间之内使用线性模型会超出这个范围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需要增加一个线性模型分析的例子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B4C1679-E32B-5B4C-8878-4C552C5AE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158911"/>
              </p:ext>
            </p:extLst>
          </p:nvPr>
        </p:nvGraphicFramePr>
        <p:xfrm>
          <a:off x="5173250" y="2132555"/>
          <a:ext cx="5137754" cy="3291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1F4BC-F4B2-D443-8288-3A00B570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68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7FCE-4FFC-FC49-BBD4-DC5738A2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Odds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于</a:t>
            </a:r>
            <a:r>
              <a:rPr lang="en-US" altLang="zh-CN" dirty="0"/>
              <a:t>odds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7C998-0592-5145-9396-1961FEE7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62" y="1659463"/>
            <a:ext cx="6276201" cy="39505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AB134-6531-3141-9CB7-4488BDA31B92}"/>
              </a:ext>
            </a:extLst>
          </p:cNvPr>
          <p:cNvSpPr/>
          <p:nvPr/>
        </p:nvSpPr>
        <p:spPr>
          <a:xfrm>
            <a:off x="736719" y="3273243"/>
            <a:ext cx="1716066" cy="225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04B0C0-81FF-7742-8E0D-6D91C4D6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6925" y="2175666"/>
            <a:ext cx="5552516" cy="1426904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22B610E-3E0E-AA45-BDD4-273449032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03683"/>
              </p:ext>
            </p:extLst>
          </p:nvPr>
        </p:nvGraphicFramePr>
        <p:xfrm>
          <a:off x="4843463" y="3733669"/>
          <a:ext cx="91440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1" name="Document" r:id="rId6" imgW="9144000" imgH="1320800" progId="Word.Document.12">
                  <p:embed/>
                </p:oleObj>
              </mc:Choice>
              <mc:Fallback>
                <p:oleObj name="Document" r:id="rId6" imgW="9144000" imgH="132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3463" y="3733669"/>
                        <a:ext cx="91440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11ECE-91DE-E149-9B73-0349476B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33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D78D-398E-D144-AA5E-8F397E8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回归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4477F-8163-BD43-AB0E-BDB93FA7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550" y="3454903"/>
            <a:ext cx="4661715" cy="338430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FD98FB-3E27-584F-B7A9-B86C94551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40251"/>
              </p:ext>
            </p:extLst>
          </p:nvPr>
        </p:nvGraphicFramePr>
        <p:xfrm>
          <a:off x="4354513" y="-4894"/>
          <a:ext cx="9144000" cy="358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2" name="Document" r:id="rId4" imgW="9144000" imgH="3581400" progId="Word.Document.12">
                  <p:embed/>
                </p:oleObj>
              </mc:Choice>
              <mc:Fallback>
                <p:oleObj name="Document" r:id="rId4" imgW="9144000" imgH="358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4513" y="-4894"/>
                        <a:ext cx="9144000" cy="3581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6035A-9A99-724E-8D5E-0E4C10679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32220"/>
              </p:ext>
            </p:extLst>
          </p:nvPr>
        </p:nvGraphicFramePr>
        <p:xfrm>
          <a:off x="1289948" y="1651111"/>
          <a:ext cx="149649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246">
                  <a:extLst>
                    <a:ext uri="{9D8B030D-6E8A-4147-A177-3AD203B41FA5}">
                      <a16:colId xmlns:a16="http://schemas.microsoft.com/office/drawing/2014/main" val="2388014425"/>
                    </a:ext>
                  </a:extLst>
                </a:gridCol>
                <a:gridCol w="748246">
                  <a:extLst>
                    <a:ext uri="{9D8B030D-6E8A-4147-A177-3AD203B41FA5}">
                      <a16:colId xmlns:a16="http://schemas.microsoft.com/office/drawing/2014/main" val="1245126779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Hours</a:t>
                      </a:r>
                      <a:endParaRPr lang="en-US" sz="13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Pass</a:t>
                      </a:r>
                      <a:endParaRPr lang="en-US" sz="13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400887309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843521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2606199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931545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57897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24311844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84731839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1.75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7634815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5319355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32055229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7759974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69276380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2679961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0750200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84868650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6515038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4.25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5282470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75847826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4.75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6478005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158251693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5.5</a:t>
                      </a:r>
                      <a:endParaRPr lang="en-US" sz="13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34" marR="8634" marT="8634" marB="0" anchor="b"/>
                </a:tc>
                <a:extLst>
                  <a:ext uri="{0D108BD9-81ED-4DB2-BD59-A6C34878D82A}">
                    <a16:rowId xmlns:a16="http://schemas.microsoft.com/office/drawing/2014/main" val="243150051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563493-0C66-0B47-96C9-91F10816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134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F870-E4CA-C34A-9E14-99E59B54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A7B7B1-D956-E743-9AA3-38D1D7114C1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558395"/>
              </p:ext>
            </p:extLst>
          </p:nvPr>
        </p:nvGraphicFramePr>
        <p:xfrm>
          <a:off x="998538" y="1285766"/>
          <a:ext cx="9144000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0" name="Document" r:id="rId3" imgW="9144000" imgH="5803900" progId="Word.Document.12">
                  <p:embed/>
                </p:oleObj>
              </mc:Choice>
              <mc:Fallback>
                <p:oleObj name="Document" r:id="rId3" imgW="9144000" imgH="580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8538" y="1285766"/>
                        <a:ext cx="9144000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AA6BB-CBE2-B44E-8C9F-DF40A118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59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A8CA-2777-E74C-BFBD-F18509B7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线性模型的变量选择策略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0D702-D531-2541-B67B-DCDA1CD3D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853"/>
            <a:ext cx="5125278" cy="2017505"/>
          </a:xfrm>
        </p:spPr>
        <p:txBody>
          <a:bodyPr/>
          <a:lstStyle/>
          <a:p>
            <a:r>
              <a:rPr lang="en-US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dirty="0"/>
              <a:t>Backward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dirty="0"/>
              <a:t>Stepwise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77864-4C67-7A47-A3A3-1678823D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0CA9-5BE0-BE43-B104-88A96EF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药物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随机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试验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设计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R</a:t>
            </a:r>
            <a:r>
              <a:rPr lang="en-US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T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ED5D-15CB-A94A-B4FD-358F607B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845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随机化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(randomization)</a:t>
            </a:r>
            <a:b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分组随机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平行设计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和试验顺序随机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交叉设计</a:t>
            </a:r>
            <a:r>
              <a:rPr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</a:p>
          <a:p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盲法</a:t>
            </a:r>
            <a: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(blind)</a:t>
            </a:r>
            <a:br>
              <a:rPr lang="en-US" altLang="zh-CN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双盲、单盲、非盲</a:t>
            </a:r>
            <a:endParaRPr lang="en-US" altLang="zh-CN" dirty="0">
              <a:solidFill>
                <a:schemeClr val="accent5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对照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(control)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安慰剂对照，空白对照，剂量对照，阳性药物对照，外部对照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2D716-8F08-7443-B736-4867AF7E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22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22800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事件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B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给定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的发生概率 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条件概率</a:t>
                      </a:r>
                      <a:r>
                        <a:rPr lang="en-US" altLang="zh-CN" dirty="0"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)</a:t>
                      </a:r>
                      <a:endParaRPr lang="en-US" dirty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6AB1C-6F88-F64E-8936-33FAE346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06D60-E666-0046-AF86-7EE9BEA4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76BED8-C569-A447-89E1-035B1FD9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8F49-C234-C048-A6BA-6E6A777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Take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home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message</a:t>
            </a:r>
            <a:r>
              <a:rPr lang="en-US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!!!!!</a:t>
            </a:r>
            <a:endParaRPr lang="en-US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E4D3-A817-DE41-A795-B4B37DF47F1C}"/>
              </a:ext>
            </a:extLst>
          </p:cNvPr>
          <p:cNvSpPr txBox="1"/>
          <p:nvPr/>
        </p:nvSpPr>
        <p:spPr>
          <a:xfrm>
            <a:off x="2229633" y="1565759"/>
            <a:ext cx="7843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y=[1,2,</a:t>
            </a:r>
            <a:r>
              <a:rPr lang="en-US" sz="28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4,10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奇数个样本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=(1+2+3+4+10)/5=4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234EE-E275-364E-BF82-D10FAC3CA8CE}"/>
              </a:ext>
            </a:extLst>
          </p:cNvPr>
          <p:cNvSpPr txBox="1"/>
          <p:nvPr/>
        </p:nvSpPr>
        <p:spPr>
          <a:xfrm>
            <a:off x="2118986" y="3659689"/>
            <a:ext cx="7062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y=[1,</a:t>
            </a:r>
            <a:r>
              <a:rPr lang="en-US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2,3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—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偶数偶数个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均值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=(1+2+3+6)/4=3</a:t>
            </a:r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中位数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en-US" altLang="zh-CN" sz="2800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]/2=2.5</a:t>
            </a:r>
          </a:p>
          <a:p>
            <a:endParaRPr 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1E300-09E5-BB42-AD3B-07E5022F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11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7B0D-E367-6E4D-8F49-2B7E687B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单样本均值统计检查</a:t>
            </a:r>
            <a:r>
              <a:rPr lang="en-AU" altLang="zh-CN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!!!!!</a:t>
            </a:r>
            <a:endParaRPr lang="en-US" dirty="0">
              <a:highlight>
                <a:srgbClr val="FF00FF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20ABC3-0997-7F4C-A94F-C2F0458DC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58359"/>
              </p:ext>
            </p:extLst>
          </p:nvPr>
        </p:nvGraphicFramePr>
        <p:xfrm>
          <a:off x="1524000" y="1952580"/>
          <a:ext cx="91440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6" name="Document" r:id="rId3" imgW="9144000" imgH="3251200" progId="Word.Document.12">
                  <p:embed/>
                </p:oleObj>
              </mc:Choice>
              <mc:Fallback>
                <p:oleObj name="Document" r:id="rId3" imgW="9144000" imgH="3251200" progId="Word.Documen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8735390-13C1-664D-AA83-C66B460D4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952580"/>
                        <a:ext cx="9144000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BB0CE1-0620-D24B-9713-D25C0D9E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2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3B1F-9DCB-0B43-A3F2-88C1F776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知情同意书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百年前的民间“化学家”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B21-AE3C-5542-A51E-0BBD8D25A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甲苯酸钠注入坏了的西红柿防腐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泼洒硫酸铜使素菜看起来鲜嫩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“草莓酱”是没有一点果肉的苹果皮加上葡萄糖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面包原料加入粉笔灰、尘土、石膏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红糖里掺杂碾碎的虱子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肉类加工厂卫生条件不堪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dirty="0">
              <a:highlight>
                <a:srgbClr val="FFFF00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6E163-272F-5747-A37D-E22D598A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7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E7979-BD82-284B-A4F1-66149AEA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5720</TotalTime>
  <Words>3276</Words>
  <Application>Microsoft Macintosh PowerPoint</Application>
  <PresentationFormat>Widescreen</PresentationFormat>
  <Paragraphs>581</Paragraphs>
  <Slides>74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Kaiti SC</vt:lpstr>
      <vt:lpstr>Arial</vt:lpstr>
      <vt:lpstr>Calibri</vt:lpstr>
      <vt:lpstr>Calibri Light</vt:lpstr>
      <vt:lpstr>Cambria Math</vt:lpstr>
      <vt:lpstr>Office Theme</vt:lpstr>
      <vt:lpstr>Document</vt:lpstr>
      <vt:lpstr>生物统计基础</vt:lpstr>
      <vt:lpstr>课程目的</vt:lpstr>
      <vt:lpstr>最早的药物试验</vt:lpstr>
      <vt:lpstr>James Lind (1716-1794)</vt:lpstr>
      <vt:lpstr>流行病</vt:lpstr>
      <vt:lpstr>临床试验设计</vt:lpstr>
      <vt:lpstr>药物随机试验设计（RCT)</vt:lpstr>
      <vt:lpstr>知情同意书--百年前的民间“化学家”</vt:lpstr>
      <vt:lpstr>知情同意书 [consent form]</vt:lpstr>
      <vt:lpstr>立法</vt:lpstr>
      <vt:lpstr>加“1”游戏</vt:lpstr>
      <vt:lpstr>加“1”游戏</vt:lpstr>
      <vt:lpstr>加“2”游戏</vt:lpstr>
      <vt:lpstr>加“3”游戏</vt:lpstr>
      <vt:lpstr>中国</vt:lpstr>
      <vt:lpstr>荷兰</vt:lpstr>
      <vt:lpstr>姚明身高有多特殊?</vt:lpstr>
      <vt:lpstr>肾癌调查</vt:lpstr>
      <vt:lpstr>A面</vt:lpstr>
      <vt:lpstr>B面</vt:lpstr>
      <vt:lpstr>统计分析—在似是而非中寻找答案</vt:lpstr>
      <vt:lpstr>统计分析的基本结构</vt:lpstr>
      <vt:lpstr>e</vt:lpstr>
      <vt:lpstr>数据类型：离散vs连续</vt:lpstr>
      <vt:lpstr>人口数据</vt:lpstr>
      <vt:lpstr>人口年龄结构</vt:lpstr>
      <vt:lpstr>PowerPoint Presentation</vt:lpstr>
      <vt:lpstr>数据描述</vt:lpstr>
      <vt:lpstr>均值与中位数</vt:lpstr>
      <vt:lpstr>方差—内部的参考点</vt:lpstr>
      <vt:lpstr>3个例子</vt:lpstr>
      <vt:lpstr>抛硬币</vt:lpstr>
      <vt:lpstr>群体，样本</vt:lpstr>
      <vt:lpstr>样本越大，偏差越小[sqrt(n)]</vt:lpstr>
      <vt:lpstr>提高估计精度的代价很高</vt:lpstr>
      <vt:lpstr>p-value</vt:lpstr>
      <vt:lpstr>p-value的特征</vt:lpstr>
      <vt:lpstr>线性回归分析(linear regression)</vt:lpstr>
      <vt:lpstr>样本大小</vt:lpstr>
      <vt:lpstr>抛硬币</vt:lpstr>
      <vt:lpstr>国内例子</vt:lpstr>
      <vt:lpstr>Boxplot</vt:lpstr>
      <vt:lpstr>常见概率分布</vt:lpstr>
      <vt:lpstr>伯努利分布</vt:lpstr>
      <vt:lpstr>二项分布</vt:lpstr>
      <vt:lpstr>二项分布的MLE与Fisher Information</vt:lpstr>
      <vt:lpstr>正态分布/高斯分布</vt:lpstr>
      <vt:lpstr>正态分布</vt:lpstr>
      <vt:lpstr>正态分布的MLE与Fisher Information</vt:lpstr>
      <vt:lpstr>PowerPoint Presentation</vt:lpstr>
      <vt:lpstr>身高是比较典型的正态分布</vt:lpstr>
      <vt:lpstr>标准正态分布</vt:lpstr>
      <vt:lpstr>寂寞沙洲冷</vt:lpstr>
      <vt:lpstr>找朋友</vt:lpstr>
      <vt:lpstr>从群体中抽样</vt:lpstr>
      <vt:lpstr>从1000个样本中抽取100个，连续200次</vt:lpstr>
      <vt:lpstr>t分布、学生氏t分布</vt:lpstr>
      <vt:lpstr>Gosset, Guinness, Student</vt:lpstr>
      <vt:lpstr>常见分布的关系图 Leemis, 1986, Am Statist, 40:143-6</vt:lpstr>
      <vt:lpstr>卡方分布</vt:lpstr>
      <vt:lpstr>F分布</vt:lpstr>
      <vt:lpstr>P-value</vt:lpstr>
      <vt:lpstr>简单回归分析 (simple linear regression)</vt:lpstr>
      <vt:lpstr>多元线性回归(multiple linear regression)</vt:lpstr>
      <vt:lpstr>二项分布型数据的分析</vt:lpstr>
      <vt:lpstr>Odds于odds ratio</vt:lpstr>
      <vt:lpstr>Logistic回归</vt:lpstr>
      <vt:lpstr>MLE for logistic regression</vt:lpstr>
      <vt:lpstr>线性模型的变量选择策略</vt:lpstr>
      <vt:lpstr>贝叶斯统计方法 (Bayesian)</vt:lpstr>
      <vt:lpstr>实例</vt:lpstr>
      <vt:lpstr>硬币实例</vt:lpstr>
      <vt:lpstr>Take home message!!!!!</vt:lpstr>
      <vt:lpstr>单样本均值统计检查!!!!!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408</cp:revision>
  <dcterms:created xsi:type="dcterms:W3CDTF">2019-10-22T10:15:58Z</dcterms:created>
  <dcterms:modified xsi:type="dcterms:W3CDTF">2019-12-14T12:03:30Z</dcterms:modified>
</cp:coreProperties>
</file>